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7" r:id="rId2"/>
    <p:sldId id="267" r:id="rId3"/>
    <p:sldId id="269" r:id="rId4"/>
    <p:sldId id="270" r:id="rId5"/>
    <p:sldId id="263" r:id="rId6"/>
    <p:sldId id="264" r:id="rId7"/>
    <p:sldId id="256" r:id="rId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1" autoAdjust="0"/>
    <p:restoredTop sz="77080" autoAdjust="0"/>
  </p:normalViewPr>
  <p:slideViewPr>
    <p:cSldViewPr snapToGrid="0">
      <p:cViewPr varScale="1">
        <p:scale>
          <a:sx n="74" d="100"/>
          <a:sy n="74" d="100"/>
        </p:scale>
        <p:origin x="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503C7-F4CF-46BA-914A-F5285B31EF9E}" type="datetimeFigureOut">
              <a:rPr lang="sv-SE" smtClean="0"/>
              <a:t>2025-05-06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C17AE-D8AB-4230-B225-3E4D5BFA6C49}" type="slidenum">
              <a:rPr lang="sv-SE" smtClean="0"/>
              <a:t>‹#›</a:t>
            </a:fld>
            <a:endParaRPr lang="sv-SE"/>
          </a:p>
        </p:txBody>
      </p:sp>
    </p:spTree>
    <p:extLst>
      <p:ext uri="{BB962C8B-B14F-4D97-AF65-F5344CB8AC3E}">
        <p14:creationId xmlns:p14="http://schemas.microsoft.com/office/powerpoint/2010/main" val="3883304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sv-SE" sz="1100" dirty="0">
                <a:ea typeface="Calibri"/>
                <a:cs typeface="Calibri"/>
              </a:rPr>
              <a:t>Hannah:</a:t>
            </a:r>
            <a:br>
              <a:rPr lang="sv-SE" sz="1100" dirty="0">
                <a:ea typeface="Calibri"/>
                <a:cs typeface="Calibri"/>
              </a:rPr>
            </a:br>
            <a:r>
              <a:rPr lang="sv-SE" sz="1100" dirty="0">
                <a:ea typeface="Calibri"/>
                <a:cs typeface="Calibri"/>
              </a:rPr>
              <a:t>Lite snabbt bara vilka vi är i samverkansgruppen.</a:t>
            </a:r>
            <a:br>
              <a:rPr lang="sv-SE" sz="1100" dirty="0">
                <a:ea typeface="Calibri"/>
                <a:cs typeface="Calibri"/>
              </a:rPr>
            </a:br>
            <a:r>
              <a:rPr lang="sv-SE" sz="1100" dirty="0">
                <a:ea typeface="Calibri"/>
                <a:cs typeface="Calibri"/>
              </a:rPr>
              <a:t>Avfallssamverkan Norr är en samarbetsgrupp inom avfallshantering mellan nio kommuner i norra Sveriges inland.</a:t>
            </a:r>
          </a:p>
          <a:p>
            <a:pPr rtl="0" fontAlgn="ctr">
              <a:spcBef>
                <a:spcPts val="0"/>
              </a:spcBef>
              <a:spcAft>
                <a:spcPts val="0"/>
              </a:spcAft>
              <a:buFont typeface="Arial" panose="020B0604020202020204" pitchFamily="34" charset="0"/>
              <a:buNone/>
            </a:pPr>
            <a:endParaRPr lang="sv-SE"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sv-SE" sz="1100" dirty="0">
                <a:effectLst/>
                <a:latin typeface="Calibri" panose="020F0502020204030204" pitchFamily="34" charset="0"/>
              </a:rPr>
              <a:t>Kort bakgrund ASN</a:t>
            </a:r>
          </a:p>
          <a:p>
            <a:pPr lvl="1" rtl="0" fontAlgn="ctr">
              <a:spcBef>
                <a:spcPts val="0"/>
              </a:spcBef>
              <a:spcAft>
                <a:spcPts val="0"/>
              </a:spcAft>
              <a:buFont typeface="Arial" panose="020B0604020202020204" pitchFamily="34" charset="0"/>
              <a:buChar char="•"/>
            </a:pPr>
            <a:r>
              <a:rPr lang="sv-SE" sz="1100" dirty="0">
                <a:effectLst/>
                <a:latin typeface="Calibri" panose="020F0502020204030204" pitchFamily="34" charset="0"/>
              </a:rPr>
              <a:t>Vilka kommuner?</a:t>
            </a:r>
            <a:br>
              <a:rPr lang="sv-SE" sz="1100" dirty="0">
                <a:effectLst/>
                <a:latin typeface="Calibri" panose="020F0502020204030204" pitchFamily="34" charset="0"/>
              </a:rPr>
            </a:br>
            <a:r>
              <a:rPr lang="sv-SE" sz="1100" dirty="0">
                <a:effectLst/>
                <a:latin typeface="Calibri" panose="020F0502020204030204" pitchFamily="34" charset="0"/>
              </a:rPr>
              <a:t>Idag ingår dessa 9 kommuner:  Arjeplog, Arvidsjaur, Dorotea, Lycksele, Malå, Norsjö, Sorsele, Vilhelmina och Åsele.</a:t>
            </a:r>
          </a:p>
          <a:p>
            <a:pPr lvl="1" rtl="0" fontAlgn="ctr">
              <a:spcBef>
                <a:spcPts val="0"/>
              </a:spcBef>
              <a:spcAft>
                <a:spcPts val="0"/>
              </a:spcAft>
              <a:buFont typeface="Arial" panose="020B0604020202020204" pitchFamily="34" charset="0"/>
              <a:buNone/>
            </a:pPr>
            <a:endParaRPr lang="sv-SE" sz="1100" dirty="0">
              <a:effectLst/>
              <a:latin typeface="Calibri" panose="020F0502020204030204" pitchFamily="34" charset="0"/>
            </a:endParaRPr>
          </a:p>
          <a:p>
            <a:pPr lvl="1" rtl="0" fontAlgn="ctr">
              <a:spcBef>
                <a:spcPts val="0"/>
              </a:spcBef>
              <a:spcAft>
                <a:spcPts val="0"/>
              </a:spcAft>
              <a:buFont typeface="Arial" panose="020B0604020202020204" pitchFamily="34" charset="0"/>
              <a:buChar char="•"/>
            </a:pPr>
            <a:r>
              <a:rPr lang="sv-SE" sz="1100" strike="sngStrike" dirty="0">
                <a:effectLst/>
                <a:latin typeface="Calibri" panose="020F0502020204030204" pitchFamily="34" charset="0"/>
              </a:rPr>
              <a:t>När startade samarbetet?</a:t>
            </a:r>
            <a:br>
              <a:rPr lang="sv-SE" sz="1100" strike="sngStrike" dirty="0">
                <a:effectLst/>
                <a:latin typeface="Calibri" panose="020F0502020204030204" pitchFamily="34" charset="0"/>
              </a:rPr>
            </a:br>
            <a:r>
              <a:rPr lang="sv-SE" sz="1100" strike="sngStrike" dirty="0">
                <a:effectLst/>
                <a:latin typeface="Calibri" panose="020F0502020204030204" pitchFamily="34" charset="0"/>
              </a:rPr>
              <a:t>Samarbetet startade 2018 genom en gemensam utredning men utvecklades u</a:t>
            </a:r>
            <a:r>
              <a:rPr lang="sv-SE" sz="1100" strike="sngStrike" dirty="0"/>
              <a:t>nder 2022 då ett samverkansavtal tecknades mellan kommunerna för att möjliggöra ett utökat samarbete mellan och över kommungränserna.</a:t>
            </a:r>
            <a:br>
              <a:rPr lang="sv-SE" sz="1100" dirty="0">
                <a:effectLst/>
                <a:latin typeface="Calibri" panose="020F0502020204030204" pitchFamily="34" charset="0"/>
              </a:rPr>
            </a:br>
            <a:endParaRPr lang="sv-SE" sz="1100" dirty="0">
              <a:effectLst/>
              <a:latin typeface="Calibri" panose="020F0502020204030204" pitchFamily="34" charset="0"/>
            </a:endParaRPr>
          </a:p>
          <a:p>
            <a:pPr lvl="1" rtl="0" fontAlgn="ctr">
              <a:spcBef>
                <a:spcPts val="0"/>
              </a:spcBef>
              <a:spcAft>
                <a:spcPts val="0"/>
              </a:spcAft>
              <a:buFont typeface="Arial" panose="020B0604020202020204" pitchFamily="34" charset="0"/>
              <a:buChar char="•"/>
            </a:pPr>
            <a:r>
              <a:rPr lang="sv-SE" sz="1100" strike="sngStrike" dirty="0">
                <a:effectLst/>
                <a:latin typeface="Calibri" panose="020F0502020204030204" pitchFamily="34" charset="0"/>
              </a:rPr>
              <a:t>Vad innebär samarbetet?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sngStrike" dirty="0"/>
              <a:t>ASN samarbetar inom olika typer av avfallsfrågor så som insamling och hantering av avfall, gemensamma avtal och upphandlingar, kompetens och resurser, strategisk utveckling samt logistik.</a:t>
            </a:r>
          </a:p>
          <a:p>
            <a:br>
              <a:rPr lang="sv-SE" dirty="0"/>
            </a:br>
            <a:endParaRPr lang="sv-SE" dirty="0"/>
          </a:p>
          <a:p>
            <a:pPr algn="l"/>
            <a:r>
              <a:rPr lang="sv-SE" strike="sngStrike" dirty="0"/>
              <a:t>Vi ser att denna samverkan är en förutsättning för att vi ska kunna hantera de utmaningar vi står inför nu och i framtiden, bland annat den fastighetsnära insamlingen av förpackningar.</a:t>
            </a:r>
            <a:endParaRPr lang="sv-SE" strike="sngStrike" dirty="0">
              <a:ea typeface="Calibri"/>
              <a:cs typeface="Calibri"/>
            </a:endParaRPr>
          </a:p>
        </p:txBody>
      </p:sp>
      <p:sp>
        <p:nvSpPr>
          <p:cNvPr id="4" name="Platshållare för bildnummer 3"/>
          <p:cNvSpPr>
            <a:spLocks noGrp="1"/>
          </p:cNvSpPr>
          <p:nvPr>
            <p:ph type="sldNum" sz="quarter" idx="5"/>
          </p:nvPr>
        </p:nvSpPr>
        <p:spPr/>
        <p:txBody>
          <a:bodyPr/>
          <a:lstStyle/>
          <a:p>
            <a:fld id="{E7B03324-C40D-4013-A607-8D9516F8CEC2}" type="slidenum">
              <a:rPr lang="sv-SE" smtClean="0"/>
              <a:t>2</a:t>
            </a:fld>
            <a:endParaRPr lang="sv-SE"/>
          </a:p>
        </p:txBody>
      </p:sp>
    </p:spTree>
    <p:extLst>
      <p:ext uri="{BB962C8B-B14F-4D97-AF65-F5344CB8AC3E}">
        <p14:creationId xmlns:p14="http://schemas.microsoft.com/office/powerpoint/2010/main" val="6906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sv-SE" sz="1100" dirty="0">
                <a:effectLst/>
                <a:latin typeface="Calibri" panose="020F0502020204030204" pitchFamily="34" charset="0"/>
              </a:rPr>
              <a:t>Hannah:</a:t>
            </a:r>
            <a:br>
              <a:rPr lang="sv-SE" sz="1100" dirty="0">
                <a:effectLst/>
                <a:latin typeface="Calibri" panose="020F0502020204030204" pitchFamily="34" charset="0"/>
              </a:rPr>
            </a:br>
            <a:endParaRPr lang="sv-SE" sz="11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sv-SE" sz="1100" dirty="0">
                <a:effectLst/>
                <a:latin typeface="Calibri" panose="020F0502020204030204" pitchFamily="34" charset="0"/>
              </a:rPr>
              <a:t>Just nu har </a:t>
            </a:r>
            <a:r>
              <a:rPr lang="sv-SE" sz="1100" b="1" dirty="0">
                <a:effectLst/>
                <a:latin typeface="Calibri" panose="020F0502020204030204" pitchFamily="34" charset="0"/>
              </a:rPr>
              <a:t>sju</a:t>
            </a:r>
            <a:r>
              <a:rPr lang="sv-SE" sz="1100" dirty="0">
                <a:effectLst/>
                <a:latin typeface="Calibri" panose="020F0502020204030204" pitchFamily="34" charset="0"/>
              </a:rPr>
              <a:t> av nio kommunerna i samverkan samma system för mat och restavfallsinsamling samt </a:t>
            </a:r>
            <a:r>
              <a:rPr lang="sv-SE" sz="1100" dirty="0" err="1">
                <a:effectLst/>
                <a:latin typeface="Calibri" panose="020F0502020204030204" pitchFamily="34" charset="0"/>
              </a:rPr>
              <a:t>ÅVSer</a:t>
            </a:r>
            <a:r>
              <a:rPr lang="sv-SE" sz="1100" dirty="0">
                <a:effectLst/>
                <a:latin typeface="Calibri" panose="020F0502020204030204" pitchFamily="34" charset="0"/>
              </a:rPr>
              <a:t>.</a:t>
            </a:r>
          </a:p>
          <a:p>
            <a:pPr marL="742950" lvl="1" indent="-285750" rtl="0" fontAlgn="ctr">
              <a:spcBef>
                <a:spcPts val="0"/>
              </a:spcBef>
              <a:spcAft>
                <a:spcPts val="0"/>
              </a:spcAft>
              <a:buFont typeface="Courier New" panose="02070309020205020404" pitchFamily="49" charset="0"/>
              <a:buChar char="o"/>
            </a:pPr>
            <a:r>
              <a:rPr lang="sv-SE" sz="1100" dirty="0">
                <a:effectLst/>
                <a:latin typeface="Calibri" panose="020F0502020204030204" pitchFamily="34" charset="0"/>
              </a:rPr>
              <a:t>Permanentboende/villor har tvådelade kärl för mat- och restavfall med viktavgift där restavfallet är dyrare för att öka motivationen att sortera ut matavfall. </a:t>
            </a:r>
            <a:r>
              <a:rPr lang="sv-SE" sz="1100">
                <a:effectLst/>
                <a:latin typeface="Calibri" panose="020F0502020204030204" pitchFamily="34" charset="0"/>
              </a:rPr>
              <a:t>(</a:t>
            </a:r>
            <a:endParaRPr lang="sv-SE"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sv-SE" sz="1100" dirty="0">
                <a:effectLst/>
                <a:latin typeface="Calibri" panose="020F0502020204030204" pitchFamily="34" charset="0"/>
              </a:rPr>
              <a:t>Underjordsbehållare som </a:t>
            </a:r>
            <a:r>
              <a:rPr lang="sv-SE" sz="1100" dirty="0" err="1">
                <a:effectLst/>
                <a:latin typeface="Calibri" panose="020F0502020204030204" pitchFamily="34" charset="0"/>
              </a:rPr>
              <a:t>ÅVSer</a:t>
            </a:r>
            <a:r>
              <a:rPr lang="sv-SE" sz="1100" dirty="0">
                <a:effectLst/>
                <a:latin typeface="Calibri" panose="020F0502020204030204" pitchFamily="34" charset="0"/>
              </a:rPr>
              <a:t> för förpackningar (istället för containrar)</a:t>
            </a:r>
          </a:p>
          <a:p>
            <a:pPr marL="457200" lvl="1" indent="0" rtl="0" fontAlgn="ctr">
              <a:spcBef>
                <a:spcPts val="0"/>
              </a:spcBef>
              <a:spcAft>
                <a:spcPts val="0"/>
              </a:spcAft>
              <a:buFont typeface="Courier New" panose="02070309020205020404" pitchFamily="49" charset="0"/>
              <a:buNone/>
            </a:pPr>
            <a:endParaRPr lang="sv-SE" sz="1100" dirty="0">
              <a:effectLst/>
              <a:latin typeface="Calibri" panose="020F0502020204030204" pitchFamily="34" charset="0"/>
            </a:endParaRPr>
          </a:p>
          <a:p>
            <a:pPr marL="457200" lvl="1" indent="0" rtl="0" fontAlgn="ctr">
              <a:spcBef>
                <a:spcPts val="0"/>
              </a:spcBef>
              <a:spcAft>
                <a:spcPts val="0"/>
              </a:spcAft>
              <a:buFont typeface="Courier New" panose="02070309020205020404" pitchFamily="49" charset="0"/>
              <a:buNone/>
            </a:pPr>
            <a:r>
              <a:rPr lang="sv-SE" sz="1100" strike="sngStrike" dirty="0">
                <a:effectLst/>
                <a:latin typeface="Calibri" panose="020F0502020204030204" pitchFamily="34" charset="0"/>
              </a:rPr>
              <a:t>I de andra två kommuner samlas ej matavfallet in (</a:t>
            </a:r>
            <a:r>
              <a:rPr lang="sv-SE" sz="1100" strike="sngStrike" dirty="0" err="1">
                <a:effectLst/>
                <a:latin typeface="Calibri" panose="020F0502020204030204" pitchFamily="34" charset="0"/>
              </a:rPr>
              <a:t>pga</a:t>
            </a:r>
            <a:r>
              <a:rPr lang="sv-SE" sz="1100" strike="sngStrike" dirty="0">
                <a:effectLst/>
                <a:latin typeface="Calibri" panose="020F0502020204030204" pitchFamily="34" charset="0"/>
              </a:rPr>
              <a:t> undantag) och de gröna containrarna används för förpackningarna.</a:t>
            </a:r>
          </a:p>
          <a:p>
            <a:pPr marL="457200" lvl="1" indent="0" rtl="0" fontAlgn="ctr">
              <a:spcBef>
                <a:spcPts val="0"/>
              </a:spcBef>
              <a:spcAft>
                <a:spcPts val="0"/>
              </a:spcAft>
              <a:buFont typeface="Courier New" panose="02070309020205020404" pitchFamily="49" charset="0"/>
              <a:buNone/>
            </a:pPr>
            <a:endParaRPr lang="sv-SE" sz="1100" strike="sngStrike" dirty="0">
              <a:effectLst/>
              <a:latin typeface="Calibri" panose="020F0502020204030204" pitchFamily="34" charset="0"/>
            </a:endParaRPr>
          </a:p>
          <a:p>
            <a:pPr marL="457200" lvl="1" indent="0" rtl="0" fontAlgn="ctr">
              <a:spcBef>
                <a:spcPts val="0"/>
              </a:spcBef>
              <a:spcAft>
                <a:spcPts val="0"/>
              </a:spcAft>
              <a:buFont typeface="Courier New" panose="02070309020205020404" pitchFamily="49" charset="0"/>
              <a:buNone/>
            </a:pPr>
            <a:endParaRPr lang="sv-SE" sz="1100" strike="sngStrike" dirty="0">
              <a:effectLst/>
              <a:latin typeface="Calibri" panose="020F0502020204030204" pitchFamily="34" charset="0"/>
            </a:endParaRPr>
          </a:p>
          <a:p>
            <a:pPr marL="457200" marR="0" lvl="1" indent="0" algn="l" defTabSz="914400" rtl="0" eaLnBrk="1" fontAlgn="ctr" latinLnBrk="0" hangingPunct="1">
              <a:lnSpc>
                <a:spcPct val="100000"/>
              </a:lnSpc>
              <a:spcBef>
                <a:spcPts val="0"/>
              </a:spcBef>
              <a:spcAft>
                <a:spcPts val="0"/>
              </a:spcAft>
              <a:buClrTx/>
              <a:buSzTx/>
              <a:buFont typeface="Courier New" panose="02070309020205020404" pitchFamily="49" charset="0"/>
              <a:buNone/>
              <a:tabLst/>
              <a:defRPr/>
            </a:pPr>
            <a:r>
              <a:rPr lang="sv-SE" dirty="0"/>
              <a:t>Inom samverkansgruppen är vi fortfarande tidigt i planeringsprocessen och innan 2027 kommer det nog finnas lite olika lösningar i kommunerna. Men vi tänkte presentera så som tankarna går just nu.</a:t>
            </a:r>
            <a:br>
              <a:rPr lang="sv-SE" dirty="0"/>
            </a:br>
            <a:br>
              <a:rPr lang="sv-SE" dirty="0"/>
            </a:br>
            <a:r>
              <a:rPr lang="sv-SE" dirty="0"/>
              <a:t>Vi har idag som sagt dessa två system (i nästan alla kommuner) så det vi främst tittar på är att utveckla och använda oss utav för att klara av lagkravet för FNI av förpackningar 2027.</a:t>
            </a:r>
          </a:p>
          <a:p>
            <a:pPr marL="457200" lvl="1" indent="0" rtl="0" fontAlgn="ctr">
              <a:spcBef>
                <a:spcPts val="0"/>
              </a:spcBef>
              <a:spcAft>
                <a:spcPts val="0"/>
              </a:spcAft>
              <a:buFont typeface="Courier New" panose="02070309020205020404" pitchFamily="49" charset="0"/>
              <a:buNone/>
            </a:pPr>
            <a:endParaRPr lang="sv-SE" strike="sngStrike" dirty="0"/>
          </a:p>
        </p:txBody>
      </p:sp>
      <p:sp>
        <p:nvSpPr>
          <p:cNvPr id="4" name="Platshållare för bildnummer 3"/>
          <p:cNvSpPr>
            <a:spLocks noGrp="1"/>
          </p:cNvSpPr>
          <p:nvPr>
            <p:ph type="sldNum" sz="quarter" idx="5"/>
          </p:nvPr>
        </p:nvSpPr>
        <p:spPr/>
        <p:txBody>
          <a:bodyPr/>
          <a:lstStyle/>
          <a:p>
            <a:fld id="{8449C7A9-676E-4937-9348-DA06528E2729}" type="slidenum">
              <a:rPr lang="sv-SE" smtClean="0"/>
              <a:t>3</a:t>
            </a:fld>
            <a:endParaRPr lang="sv-SE"/>
          </a:p>
        </p:txBody>
      </p:sp>
    </p:spTree>
    <p:extLst>
      <p:ext uri="{BB962C8B-B14F-4D97-AF65-F5344CB8AC3E}">
        <p14:creationId xmlns:p14="http://schemas.microsoft.com/office/powerpoint/2010/main" val="289054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Hannah:</a:t>
            </a:r>
          </a:p>
          <a:p>
            <a:br>
              <a:rPr lang="sv-SE" dirty="0"/>
            </a:br>
            <a:r>
              <a:rPr lang="sv-SE" dirty="0"/>
              <a:t>Nu har vi skapat dessa gemensamma platser för fritidshusen. Fritidshusen hänvisas till gemensamma platser för mat och rest där de även kan lämna sina förpackningar(underjordsbehållare). I de flesta av kommunerna är mat- och restbehållarna låsta och kan enbart öppnas av kunder med rätt abonnemang. Medan förpackningsbehållarna är öppna för alla.</a:t>
            </a:r>
          </a:p>
          <a:p>
            <a:endParaRPr lang="sv-SE" dirty="0"/>
          </a:p>
          <a:p>
            <a:r>
              <a:rPr lang="sv-SE" dirty="0"/>
              <a:t>Detta system valdes för fritidshusen då det varken är </a:t>
            </a:r>
            <a:r>
              <a:rPr lang="sv-SE" u="sng" dirty="0"/>
              <a:t>miljömässigt eller ekonomiskt försvarbart </a:t>
            </a:r>
            <a:r>
              <a:rPr lang="sv-SE" dirty="0"/>
              <a:t>att åka till fritidshus och hämta samtliga förpackningsslag samt mat och rest eftersom många fritidshus enbart används ett fåtal gånger per år. Fritidshusägarna kan dock välja att ha egna kärl men till ett dyrare abonnemang i taxan och att kärlet måste enligt föreskrifterna stå vid enskild, allmän eller kommunal väg.</a:t>
            </a:r>
            <a:br>
              <a:rPr lang="sv-SE" dirty="0"/>
            </a:br>
            <a:endParaRPr lang="sv-SE" dirty="0"/>
          </a:p>
          <a:p>
            <a:endParaRPr lang="sv-SE" sz="1200" dirty="0"/>
          </a:p>
          <a:p>
            <a:endParaRPr lang="sv-SE" sz="1200" dirty="0"/>
          </a:p>
        </p:txBody>
      </p:sp>
      <p:sp>
        <p:nvSpPr>
          <p:cNvPr id="4" name="Platshållare för bildnummer 3"/>
          <p:cNvSpPr>
            <a:spLocks noGrp="1"/>
          </p:cNvSpPr>
          <p:nvPr>
            <p:ph type="sldNum" sz="quarter" idx="5"/>
          </p:nvPr>
        </p:nvSpPr>
        <p:spPr/>
        <p:txBody>
          <a:bodyPr/>
          <a:lstStyle/>
          <a:p>
            <a:fld id="{8449C7A9-676E-4937-9348-DA06528E2729}" type="slidenum">
              <a:rPr lang="sv-SE" smtClean="0"/>
              <a:t>4</a:t>
            </a:fld>
            <a:endParaRPr lang="sv-SE"/>
          </a:p>
        </p:txBody>
      </p:sp>
    </p:spTree>
    <p:extLst>
      <p:ext uri="{BB962C8B-B14F-4D97-AF65-F5344CB8AC3E}">
        <p14:creationId xmlns:p14="http://schemas.microsoft.com/office/powerpoint/2010/main" val="201539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Örjan: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Fastighetsnära insamling för permanentboende i en- och tvåbostadshus.</a:t>
            </a:r>
            <a:br>
              <a:rPr lang="sv-SE" dirty="0"/>
            </a:br>
            <a:endParaRPr lang="sv-SE" dirty="0"/>
          </a:p>
          <a:p>
            <a:r>
              <a:rPr lang="sv-SE" b="1" dirty="0"/>
              <a:t>Villor</a:t>
            </a:r>
            <a:r>
              <a:rPr lang="sv-SE" dirty="0"/>
              <a:t>:</a:t>
            </a:r>
            <a:br>
              <a:rPr lang="sv-SE" dirty="0"/>
            </a:br>
            <a:r>
              <a:rPr lang="sv-SE" dirty="0"/>
              <a:t>Såhär skulle FNI av förpackningar med tvåfackskärl se ut utifrån förordningen just nu.</a:t>
            </a:r>
          </a:p>
          <a:p>
            <a:br>
              <a:rPr lang="sv-SE" dirty="0"/>
            </a:br>
            <a:r>
              <a:rPr lang="sv-SE" dirty="0"/>
              <a:t>Vi kommer göra en förstudie – test av full FNI i flera av kommunerna, 4 </a:t>
            </a:r>
            <a:r>
              <a:rPr lang="sv-SE" dirty="0" err="1"/>
              <a:t>st</a:t>
            </a:r>
            <a:r>
              <a:rPr lang="sv-SE" dirty="0"/>
              <a:t> tvåfackskärl. För att se volymerna. </a:t>
            </a:r>
            <a:r>
              <a:rPr lang="sv-SE" sz="1200" dirty="0">
                <a:effectLst/>
                <a:latin typeface="Calibri" panose="020F0502020204030204" pitchFamily="34" charset="0"/>
              </a:rPr>
              <a:t>(mat + rest, </a:t>
            </a:r>
            <a:r>
              <a:rPr lang="sv-SE" sz="1200" dirty="0" err="1">
                <a:effectLst/>
                <a:latin typeface="Calibri" panose="020F0502020204030204" pitchFamily="34" charset="0"/>
              </a:rPr>
              <a:t>papper+plast</a:t>
            </a:r>
            <a:r>
              <a:rPr lang="sv-SE" sz="1200" dirty="0">
                <a:effectLst/>
                <a:latin typeface="Calibri" panose="020F0502020204030204" pitchFamily="34" charset="0"/>
              </a:rPr>
              <a:t>, färgat glas + ofärgat glas, metall + returpapper). Testa olika hushållstyper.</a:t>
            </a:r>
            <a:br>
              <a:rPr lang="sv-SE" sz="1200" dirty="0">
                <a:effectLst/>
                <a:latin typeface="Calibri" panose="020F0502020204030204" pitchFamily="34" charset="0"/>
              </a:rPr>
            </a:br>
            <a:r>
              <a:rPr lang="sv-SE" sz="1200" dirty="0">
                <a:effectLst/>
                <a:latin typeface="Calibri" panose="020F0502020204030204" pitchFamily="34" charset="0"/>
              </a:rPr>
              <a:t>Sedan kommer vi förmodligen börja med att införa ett tvåfackskärl 370 l för papper och plast.</a:t>
            </a:r>
          </a:p>
          <a:p>
            <a:r>
              <a:rPr lang="sv-SE" sz="1200" dirty="0">
                <a:effectLst/>
                <a:latin typeface="Calibri" panose="020F0502020204030204" pitchFamily="34" charset="0"/>
              </a:rPr>
              <a:t>Avvakta med metall och glas – pga. utmaning med lönsamhet av de små mängderna. Eventuellt enbart hämtning 1-2 gånger per 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r>
              <a:rPr lang="sv-SE" dirty="0">
                <a:cs typeface="Calibri"/>
              </a:rPr>
              <a:t>Skulle detta system införas fullt ut skulle minst 3 bilar till behövas och ruttplanering över kommungränserna. </a:t>
            </a:r>
          </a:p>
          <a:p>
            <a:endParaRPr lang="sv-SE" dirty="0"/>
          </a:p>
        </p:txBody>
      </p:sp>
      <p:sp>
        <p:nvSpPr>
          <p:cNvPr id="4" name="Platshållare för bildnummer 3"/>
          <p:cNvSpPr>
            <a:spLocks noGrp="1"/>
          </p:cNvSpPr>
          <p:nvPr>
            <p:ph type="sldNum" sz="quarter" idx="5"/>
          </p:nvPr>
        </p:nvSpPr>
        <p:spPr/>
        <p:txBody>
          <a:bodyPr/>
          <a:lstStyle/>
          <a:p>
            <a:fld id="{8449C7A9-676E-4937-9348-DA06528E2729}" type="slidenum">
              <a:rPr lang="sv-SE" smtClean="0"/>
              <a:t>5</a:t>
            </a:fld>
            <a:endParaRPr lang="sv-SE"/>
          </a:p>
        </p:txBody>
      </p:sp>
    </p:spTree>
    <p:extLst>
      <p:ext uri="{BB962C8B-B14F-4D97-AF65-F5344CB8AC3E}">
        <p14:creationId xmlns:p14="http://schemas.microsoft.com/office/powerpoint/2010/main" val="188997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effectLst/>
                <a:latin typeface="Calibri" panose="020F0502020204030204" pitchFamily="34" charset="0"/>
              </a:rPr>
              <a:t>Örjan:</a:t>
            </a:r>
          </a:p>
          <a:p>
            <a:r>
              <a:rPr lang="sv-SE" sz="1200" b="1" dirty="0">
                <a:effectLst/>
                <a:latin typeface="Calibri" panose="020F0502020204030204" pitchFamily="34" charset="0"/>
              </a:rPr>
              <a:t>Alternativt- kvartersnära insamling vid LIP</a:t>
            </a:r>
            <a:r>
              <a:rPr lang="sv-SE" sz="1200" dirty="0">
                <a:effectLst/>
                <a:latin typeface="Calibri" panose="020F0502020204030204" pitchFamily="34" charset="0"/>
              </a:rPr>
              <a:t>. </a:t>
            </a:r>
            <a:br>
              <a:rPr lang="sv-SE" sz="1200" dirty="0">
                <a:effectLst/>
                <a:latin typeface="Calibri" panose="020F0502020204030204" pitchFamily="34" charset="0"/>
              </a:rPr>
            </a:br>
            <a:r>
              <a:rPr lang="sv-SE" sz="1200" dirty="0">
                <a:effectLst/>
                <a:latin typeface="Calibri" panose="020F0502020204030204" pitchFamily="34" charset="0"/>
              </a:rPr>
              <a:t>Utifrån lagstiftningen – svårt alternativ. Alternativet är att styra det genom renhållningsområden. Administrativt kaos! </a:t>
            </a:r>
            <a:br>
              <a:rPr lang="sv-SE" sz="1200" dirty="0">
                <a:effectLst/>
                <a:latin typeface="Calibri" panose="020F0502020204030204" pitchFamily="34" charset="0"/>
              </a:rPr>
            </a:br>
            <a:br>
              <a:rPr lang="sv-SE" sz="1200" dirty="0">
                <a:effectLst/>
                <a:latin typeface="Calibri" panose="020F0502020204030204" pitchFamily="34" charset="0"/>
              </a:rPr>
            </a:br>
            <a:br>
              <a:rPr lang="sv-SE" sz="1200" dirty="0">
                <a:effectLst/>
                <a:latin typeface="Calibri" panose="020F0502020204030204" pitchFamily="34" charset="0"/>
              </a:rPr>
            </a:br>
            <a:br>
              <a:rPr lang="sv-SE" sz="1200" dirty="0">
                <a:effectLst/>
                <a:latin typeface="Calibri" panose="020F0502020204030204" pitchFamily="34" charset="0"/>
              </a:rPr>
            </a:br>
            <a:br>
              <a:rPr lang="sv-SE" sz="1200" dirty="0">
                <a:effectLst/>
                <a:latin typeface="Calibri" panose="020F0502020204030204" pitchFamily="34" charset="0"/>
              </a:rPr>
            </a:br>
            <a:r>
              <a:rPr lang="sv-SE" dirty="0">
                <a:cs typeface="Calibri"/>
              </a:rPr>
              <a:t>Ett annat alternativ är att bygga ut LIP-systemet även för permanentboende, och lämna alla fraktioner kvartersnära. Detta främst för de med långt avstånd till enskild, kommunal eller allmän väg. Detta då </a:t>
            </a:r>
            <a:r>
              <a:rPr lang="sv-SE" dirty="0" err="1">
                <a:cs typeface="Calibri"/>
              </a:rPr>
              <a:t>LIPen</a:t>
            </a:r>
            <a:r>
              <a:rPr lang="sv-SE" dirty="0">
                <a:cs typeface="Calibri"/>
              </a:rPr>
              <a:t> kombineras ihop med insamling av mat och restavfall från dessa fastighetsägare. Om man inte är intresserad så kommer man att kunna välja eget kärl. Dock skapar vi en styrande taxa.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rPr>
              <a:t>Ett alternativ kan också vara att skapa olika renhållningsområden?</a:t>
            </a:r>
          </a:p>
          <a:p>
            <a:endParaRPr lang="sv-SE" dirty="0">
              <a:cs typeface="Calibri"/>
            </a:endParaRPr>
          </a:p>
          <a:p>
            <a:pPr>
              <a:defRPr/>
            </a:pPr>
            <a:endParaRPr lang="sv-SE" dirty="0">
              <a:cs typeface="Calibri"/>
            </a:endParaRPr>
          </a:p>
          <a:p>
            <a:pPr>
              <a:defRPr/>
            </a:pPr>
            <a:r>
              <a:rPr lang="sv-SE" dirty="0">
                <a:cs typeface="Calibri"/>
              </a:rPr>
              <a:t>Oavsett hur lagstiftningen ser ut i framtiden och hur insamlingen kommer att ske. Så kommer </a:t>
            </a:r>
            <a:r>
              <a:rPr lang="sv-SE" dirty="0" err="1">
                <a:cs typeface="Calibri"/>
              </a:rPr>
              <a:t>LIPar</a:t>
            </a:r>
            <a:r>
              <a:rPr lang="sv-SE" dirty="0">
                <a:cs typeface="Calibri"/>
              </a:rPr>
              <a:t> nyttjas för fritidshusen och skrymmande sällanförpackningarna.  </a:t>
            </a:r>
          </a:p>
          <a:p>
            <a:endParaRPr lang="sv-SE" dirty="0"/>
          </a:p>
        </p:txBody>
      </p:sp>
      <p:sp>
        <p:nvSpPr>
          <p:cNvPr id="4" name="Platshållare för bildnummer 3"/>
          <p:cNvSpPr>
            <a:spLocks noGrp="1"/>
          </p:cNvSpPr>
          <p:nvPr>
            <p:ph type="sldNum" sz="quarter" idx="5"/>
          </p:nvPr>
        </p:nvSpPr>
        <p:spPr/>
        <p:txBody>
          <a:bodyPr/>
          <a:lstStyle/>
          <a:p>
            <a:fld id="{8449C7A9-676E-4937-9348-DA06528E2729}" type="slidenum">
              <a:rPr lang="sv-SE" smtClean="0"/>
              <a:t>6</a:t>
            </a:fld>
            <a:endParaRPr lang="sv-SE"/>
          </a:p>
        </p:txBody>
      </p:sp>
    </p:spTree>
    <p:extLst>
      <p:ext uri="{BB962C8B-B14F-4D97-AF65-F5344CB8AC3E}">
        <p14:creationId xmlns:p14="http://schemas.microsoft.com/office/powerpoint/2010/main" val="54411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DD54AA-DF4D-8337-5BAE-E8EEF1B3EAFB}"/>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134246A-64CC-C287-AE87-2848E57CFE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D61B438-E947-1885-7884-EB85F7DA0B9C}"/>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5" name="Platshållare för sidfot 4">
            <a:extLst>
              <a:ext uri="{FF2B5EF4-FFF2-40B4-BE49-F238E27FC236}">
                <a16:creationId xmlns:a16="http://schemas.microsoft.com/office/drawing/2014/main" id="{EADF51D5-D570-B46B-CA26-43C3EA8FAA3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D7912E5-E792-2EE7-3E7C-7637A2EE15F8}"/>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3366582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410839-51D5-9817-D96E-531B4C3CBDD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60D128F-368C-0391-0BA4-A6F129344B1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976420E-C1AC-82C3-9E6E-5E11EDA481B3}"/>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5" name="Platshållare för sidfot 4">
            <a:extLst>
              <a:ext uri="{FF2B5EF4-FFF2-40B4-BE49-F238E27FC236}">
                <a16:creationId xmlns:a16="http://schemas.microsoft.com/office/drawing/2014/main" id="{9F946D9A-C16C-2D96-AD61-EA5E47C33C1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26ED6D3-9F32-D916-7FF7-CE105F44FE44}"/>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419574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1380136-78F5-8686-A545-741220EE9C4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5E7C999-E16A-D1FB-67A6-4E873B4692B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13E45C6-6C04-6CF3-9397-A410FD5E46C8}"/>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5" name="Platshållare för sidfot 4">
            <a:extLst>
              <a:ext uri="{FF2B5EF4-FFF2-40B4-BE49-F238E27FC236}">
                <a16:creationId xmlns:a16="http://schemas.microsoft.com/office/drawing/2014/main" id="{A8A398FE-A8B7-D75F-7C3A-E46A14FCF34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2B2DE46-FD4D-65F6-D311-4E42618F03BE}"/>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165816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BE131D-BFD8-D9C1-AE97-D1EC128EE6F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160388B-CE17-7D69-0F6C-16C1EC4C8A1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5D975EA-8932-9C4B-37B6-D38F98BA0BEC}"/>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5" name="Platshållare för sidfot 4">
            <a:extLst>
              <a:ext uri="{FF2B5EF4-FFF2-40B4-BE49-F238E27FC236}">
                <a16:creationId xmlns:a16="http://schemas.microsoft.com/office/drawing/2014/main" id="{D4530772-8E22-E557-6F75-A30E3F66905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798500F-093C-3959-754A-45FAC4B63553}"/>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404414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EAB9D4-8437-52B3-1C0A-247E8EAF254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17DB9BF-1006-FD54-6696-BAD25166E9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E819573-4527-F260-0402-8E582DBAC794}"/>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5" name="Platshållare för sidfot 4">
            <a:extLst>
              <a:ext uri="{FF2B5EF4-FFF2-40B4-BE49-F238E27FC236}">
                <a16:creationId xmlns:a16="http://schemas.microsoft.com/office/drawing/2014/main" id="{EE1E9489-DC47-BE55-619D-19FA1AAF6C8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5C9AF50-F098-4BC2-FA78-818A984498F1}"/>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7588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C17FC2-E07D-37D4-E995-35E0D9CEE75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C038848-F128-79CD-9A5A-0D1DAE309297}"/>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E916D58-ABB4-669D-D7EF-AF9555C16BB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4065827D-E52A-EC8A-0804-B98C19A2D968}"/>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6" name="Platshållare för sidfot 5">
            <a:extLst>
              <a:ext uri="{FF2B5EF4-FFF2-40B4-BE49-F238E27FC236}">
                <a16:creationId xmlns:a16="http://schemas.microsoft.com/office/drawing/2014/main" id="{27987EFF-D965-40EE-C649-9EEC12F0EA6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D2F9C8C-CAE6-803E-B781-DF0D1239CE22}"/>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119044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B22B4-EBF2-E09B-6FC6-9296501A781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64D1A39-889D-F7EA-F034-5664E699AA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6B775E8-6A7B-E9F5-EF5F-31BA4BBAACDC}"/>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FEC1E65-6512-5217-2E8C-129D6712A9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3DFB0F5-AE70-AA60-ECD8-9A9468ED8FFA}"/>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44E9675-CE1E-0CD0-D146-08DC24466CB2}"/>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8" name="Platshållare för sidfot 7">
            <a:extLst>
              <a:ext uri="{FF2B5EF4-FFF2-40B4-BE49-F238E27FC236}">
                <a16:creationId xmlns:a16="http://schemas.microsoft.com/office/drawing/2014/main" id="{C5CDDA7A-07FF-E354-D24C-941E33822FA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70255E9-0750-D89F-61A7-3EE87519547D}"/>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271840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3C0719-08E6-AD3F-C006-E66D9FD4ADD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625DA9C-C2F9-4824-7D0E-0BEE8B84FE96}"/>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4" name="Platshållare för sidfot 3">
            <a:extLst>
              <a:ext uri="{FF2B5EF4-FFF2-40B4-BE49-F238E27FC236}">
                <a16:creationId xmlns:a16="http://schemas.microsoft.com/office/drawing/2014/main" id="{369BC68E-1DBA-C953-60D5-4784A7F3CE2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B89982E-9348-7029-68EE-981E357A2688}"/>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382428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EB8BC20-295A-32CE-D9C9-6B4CF5A47CBF}"/>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3" name="Platshållare för sidfot 2">
            <a:extLst>
              <a:ext uri="{FF2B5EF4-FFF2-40B4-BE49-F238E27FC236}">
                <a16:creationId xmlns:a16="http://schemas.microsoft.com/office/drawing/2014/main" id="{E04EA96F-B7CC-8F7A-3B9F-37489548965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0751717-7002-DACE-C960-0A13E306796E}"/>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306543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69C70C-270E-C692-249A-BD4C91A394E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AB58B1-D2FB-04D6-3782-5502D6AF8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C8F27A0-40B4-075E-7C51-A065951A05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38BCC19-B3F5-32F8-27F3-5096BB2EE5E1}"/>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6" name="Platshållare för sidfot 5">
            <a:extLst>
              <a:ext uri="{FF2B5EF4-FFF2-40B4-BE49-F238E27FC236}">
                <a16:creationId xmlns:a16="http://schemas.microsoft.com/office/drawing/2014/main" id="{6CEBA1B3-F6EF-D281-086B-3855C413D40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E3B2080-7116-76F1-F9E0-363AEB060B77}"/>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169459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F084FE-3298-FF7B-7CFF-2D025F8E430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B44B145-9CC9-0740-34AC-34A066600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45542695-6166-FA60-7483-F1342AB15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4CDD492-8EBB-ACFA-002C-625283D61678}"/>
              </a:ext>
            </a:extLst>
          </p:cNvPr>
          <p:cNvSpPr>
            <a:spLocks noGrp="1"/>
          </p:cNvSpPr>
          <p:nvPr>
            <p:ph type="dt" sz="half" idx="10"/>
          </p:nvPr>
        </p:nvSpPr>
        <p:spPr/>
        <p:txBody>
          <a:bodyPr/>
          <a:lstStyle/>
          <a:p>
            <a:fld id="{584DC676-ACD5-4362-88CA-69DB756A0650}" type="datetimeFigureOut">
              <a:rPr lang="sv-SE" smtClean="0"/>
              <a:t>2025-05-06</a:t>
            </a:fld>
            <a:endParaRPr lang="sv-SE"/>
          </a:p>
        </p:txBody>
      </p:sp>
      <p:sp>
        <p:nvSpPr>
          <p:cNvPr id="6" name="Platshållare för sidfot 5">
            <a:extLst>
              <a:ext uri="{FF2B5EF4-FFF2-40B4-BE49-F238E27FC236}">
                <a16:creationId xmlns:a16="http://schemas.microsoft.com/office/drawing/2014/main" id="{8EA53B81-0706-4FF1-BE5D-E4BF1D4B484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12AE34A-8BDD-758E-0BA9-C09B918B660D}"/>
              </a:ext>
            </a:extLst>
          </p:cNvPr>
          <p:cNvSpPr>
            <a:spLocks noGrp="1"/>
          </p:cNvSpPr>
          <p:nvPr>
            <p:ph type="sldNum" sz="quarter" idx="12"/>
          </p:nvPr>
        </p:nvSpPr>
        <p:spPr/>
        <p:txBody>
          <a:bodyPr/>
          <a:lstStyle/>
          <a:p>
            <a:fld id="{BC7FE8D1-47D7-485B-8358-CF2FA27B787E}" type="slidenum">
              <a:rPr lang="sv-SE" smtClean="0"/>
              <a:t>‹#›</a:t>
            </a:fld>
            <a:endParaRPr lang="sv-SE"/>
          </a:p>
        </p:txBody>
      </p:sp>
    </p:spTree>
    <p:extLst>
      <p:ext uri="{BB962C8B-B14F-4D97-AF65-F5344CB8AC3E}">
        <p14:creationId xmlns:p14="http://schemas.microsoft.com/office/powerpoint/2010/main" val="217759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4CE43A0-2AA6-27EB-2DD9-73D990B4B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5EB474F-5E8F-D1F6-722F-27F37955F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C1F2A96-2934-F7E1-BE4A-470DAD4B4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4DC676-ACD5-4362-88CA-69DB756A0650}" type="datetimeFigureOut">
              <a:rPr lang="sv-SE" smtClean="0"/>
              <a:t>2025-05-06</a:t>
            </a:fld>
            <a:endParaRPr lang="sv-SE"/>
          </a:p>
        </p:txBody>
      </p:sp>
      <p:sp>
        <p:nvSpPr>
          <p:cNvPr id="5" name="Platshållare för sidfot 4">
            <a:extLst>
              <a:ext uri="{FF2B5EF4-FFF2-40B4-BE49-F238E27FC236}">
                <a16:creationId xmlns:a16="http://schemas.microsoft.com/office/drawing/2014/main" id="{C6ADF420-F4A9-6AC0-C588-E8ED34D51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506FCDB2-4517-8E7B-66C1-6AFB1D0FF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7FE8D1-47D7-485B-8358-CF2FA27B787E}" type="slidenum">
              <a:rPr lang="sv-SE" smtClean="0"/>
              <a:t>‹#›</a:t>
            </a:fld>
            <a:endParaRPr lang="sv-SE"/>
          </a:p>
        </p:txBody>
      </p:sp>
    </p:spTree>
    <p:extLst>
      <p:ext uri="{BB962C8B-B14F-4D97-AF65-F5344CB8AC3E}">
        <p14:creationId xmlns:p14="http://schemas.microsoft.com/office/powerpoint/2010/main" val="2828266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02FBB0-849C-8064-B894-000B93761761}"/>
              </a:ext>
            </a:extLst>
          </p:cNvPr>
          <p:cNvPicPr>
            <a:picLocks noChangeAspect="1"/>
          </p:cNvPicPr>
          <p:nvPr/>
        </p:nvPicPr>
        <p:blipFill rotWithShape="1">
          <a:blip r:embed="rId2"/>
          <a:srcRect t="1042" r="2" b="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ubrik 2">
            <a:extLst>
              <a:ext uri="{FF2B5EF4-FFF2-40B4-BE49-F238E27FC236}">
                <a16:creationId xmlns:a16="http://schemas.microsoft.com/office/drawing/2014/main" id="{3180A47E-F39D-B633-BF4C-6DC6994417F9}"/>
              </a:ext>
            </a:extLst>
          </p:cNvPr>
          <p:cNvSpPr>
            <a:spLocks noGrp="1"/>
          </p:cNvSpPr>
          <p:nvPr>
            <p:ph type="ctrTitle"/>
          </p:nvPr>
        </p:nvSpPr>
        <p:spPr>
          <a:xfrm>
            <a:off x="477981" y="1122363"/>
            <a:ext cx="4023360" cy="3204134"/>
          </a:xfrm>
        </p:spPr>
        <p:txBody>
          <a:bodyPr anchor="b">
            <a:normAutofit/>
          </a:bodyPr>
          <a:lstStyle/>
          <a:p>
            <a:pPr algn="l"/>
            <a:r>
              <a:rPr lang="sv-SE" sz="4100" dirty="0"/>
              <a:t>Kommunalt insamlingsansvar för avfall och förpackningar</a:t>
            </a:r>
          </a:p>
        </p:txBody>
      </p:sp>
      <p:sp>
        <p:nvSpPr>
          <p:cNvPr id="3" name="Underrubrik 2">
            <a:extLst>
              <a:ext uri="{FF2B5EF4-FFF2-40B4-BE49-F238E27FC236}">
                <a16:creationId xmlns:a16="http://schemas.microsoft.com/office/drawing/2014/main" id="{F8E4362D-4AD6-38FA-BF25-1F52E304E2CB}"/>
              </a:ext>
            </a:extLst>
          </p:cNvPr>
          <p:cNvSpPr>
            <a:spLocks noGrp="1"/>
          </p:cNvSpPr>
          <p:nvPr>
            <p:ph type="subTitle" idx="1"/>
          </p:nvPr>
        </p:nvSpPr>
        <p:spPr>
          <a:xfrm>
            <a:off x="477981" y="4872922"/>
            <a:ext cx="3933306" cy="1208141"/>
          </a:xfrm>
        </p:spPr>
        <p:txBody>
          <a:bodyPr>
            <a:normAutofit/>
          </a:bodyPr>
          <a:lstStyle/>
          <a:p>
            <a:pPr algn="l"/>
            <a:r>
              <a:rPr lang="sv-SE" sz="2000" dirty="0"/>
              <a:t>MALÅ KOMMUN</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2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DB1CC7-C5F1-320F-960A-5E79B90C971C}"/>
              </a:ext>
            </a:extLst>
          </p:cNvPr>
          <p:cNvSpPr>
            <a:spLocks noGrp="1"/>
          </p:cNvSpPr>
          <p:nvPr>
            <p:ph type="title"/>
          </p:nvPr>
        </p:nvSpPr>
        <p:spPr/>
        <p:txBody>
          <a:bodyPr/>
          <a:lstStyle/>
          <a:p>
            <a:r>
              <a:rPr lang="sv-SE" dirty="0">
                <a:latin typeface="Source Sans Pro SemiBold" panose="020B0603030403020204" pitchFamily="34" charset="0"/>
                <a:ea typeface="Source Sans Pro SemiBold" panose="020B0603030403020204" pitchFamily="34" charset="0"/>
              </a:rPr>
              <a:t>Kommuner i samverkan</a:t>
            </a:r>
          </a:p>
        </p:txBody>
      </p:sp>
      <p:pic>
        <p:nvPicPr>
          <p:cNvPr id="6" name="Bildobjekt 5" descr="En bild som visar svart, mörker&#10;&#10;Automatiskt genererad beskrivning">
            <a:extLst>
              <a:ext uri="{FF2B5EF4-FFF2-40B4-BE49-F238E27FC236}">
                <a16:creationId xmlns:a16="http://schemas.microsoft.com/office/drawing/2014/main" id="{AA879B8A-CD8C-13FA-8CF6-C857FE2C34CB}"/>
              </a:ext>
            </a:extLst>
          </p:cNvPr>
          <p:cNvPicPr>
            <a:picLocks noChangeAspect="1"/>
          </p:cNvPicPr>
          <p:nvPr/>
        </p:nvPicPr>
        <p:blipFill>
          <a:blip r:embed="rId3"/>
          <a:stretch>
            <a:fillRect/>
          </a:stretch>
        </p:blipFill>
        <p:spPr>
          <a:xfrm>
            <a:off x="331177" y="4162569"/>
            <a:ext cx="1724481" cy="673153"/>
          </a:xfrm>
          <a:prstGeom prst="rect">
            <a:avLst/>
          </a:prstGeom>
        </p:spPr>
      </p:pic>
      <p:pic>
        <p:nvPicPr>
          <p:cNvPr id="7" name="Bildobjekt 6" descr="En bild som visar Teckensnitt, text, typografi, logotyp&#10;&#10;Automatiskt genererad beskrivning">
            <a:extLst>
              <a:ext uri="{FF2B5EF4-FFF2-40B4-BE49-F238E27FC236}">
                <a16:creationId xmlns:a16="http://schemas.microsoft.com/office/drawing/2014/main" id="{58CAA1F3-1844-3E5E-BF2B-CC87E531808C}"/>
              </a:ext>
            </a:extLst>
          </p:cNvPr>
          <p:cNvPicPr>
            <a:picLocks noChangeAspect="1"/>
          </p:cNvPicPr>
          <p:nvPr/>
        </p:nvPicPr>
        <p:blipFill>
          <a:blip r:embed="rId4"/>
          <a:stretch>
            <a:fillRect/>
          </a:stretch>
        </p:blipFill>
        <p:spPr>
          <a:xfrm>
            <a:off x="4307483" y="3070311"/>
            <a:ext cx="1434753" cy="717377"/>
          </a:xfrm>
          <a:prstGeom prst="rect">
            <a:avLst/>
          </a:prstGeom>
        </p:spPr>
      </p:pic>
      <p:pic>
        <p:nvPicPr>
          <p:cNvPr id="8" name="Bildobjekt 7" descr="En bild som visar text, Teckensnitt, logotyp, Grafik&#10;&#10;Automatiskt genererad beskrivning">
            <a:extLst>
              <a:ext uri="{FF2B5EF4-FFF2-40B4-BE49-F238E27FC236}">
                <a16:creationId xmlns:a16="http://schemas.microsoft.com/office/drawing/2014/main" id="{AF83DB2A-135E-5A70-ADF1-193CEFB9D794}"/>
              </a:ext>
            </a:extLst>
          </p:cNvPr>
          <p:cNvPicPr>
            <a:picLocks noChangeAspect="1"/>
          </p:cNvPicPr>
          <p:nvPr/>
        </p:nvPicPr>
        <p:blipFill>
          <a:blip r:embed="rId5"/>
          <a:stretch>
            <a:fillRect/>
          </a:stretch>
        </p:blipFill>
        <p:spPr>
          <a:xfrm>
            <a:off x="4136900" y="2477447"/>
            <a:ext cx="1830272" cy="481971"/>
          </a:xfrm>
          <a:prstGeom prst="rect">
            <a:avLst/>
          </a:prstGeom>
        </p:spPr>
      </p:pic>
      <p:pic>
        <p:nvPicPr>
          <p:cNvPr id="9" name="Bildobjekt 8" descr="En bild som visar Teckensnitt, text, Grafik, logotyp&#10;&#10;Automatiskt genererad beskrivning">
            <a:extLst>
              <a:ext uri="{FF2B5EF4-FFF2-40B4-BE49-F238E27FC236}">
                <a16:creationId xmlns:a16="http://schemas.microsoft.com/office/drawing/2014/main" id="{1ACAB89C-2271-9F58-9899-ED8A0FD76365}"/>
              </a:ext>
            </a:extLst>
          </p:cNvPr>
          <p:cNvPicPr>
            <a:picLocks noChangeAspect="1"/>
          </p:cNvPicPr>
          <p:nvPr/>
        </p:nvPicPr>
        <p:blipFill>
          <a:blip r:embed="rId6"/>
          <a:stretch>
            <a:fillRect/>
          </a:stretch>
        </p:blipFill>
        <p:spPr>
          <a:xfrm>
            <a:off x="4136900" y="4297484"/>
            <a:ext cx="1830272" cy="403321"/>
          </a:xfrm>
          <a:prstGeom prst="rect">
            <a:avLst/>
          </a:prstGeom>
        </p:spPr>
      </p:pic>
      <p:pic>
        <p:nvPicPr>
          <p:cNvPr id="10" name="Picture 12" descr="En bild som visar symbol, logotyp, design&#10;&#10;Automatiskt genererad beskrivning">
            <a:extLst>
              <a:ext uri="{FF2B5EF4-FFF2-40B4-BE49-F238E27FC236}">
                <a16:creationId xmlns:a16="http://schemas.microsoft.com/office/drawing/2014/main" id="{FD86083D-F5FD-9366-B24E-F1ACE30F0C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602" y="2438937"/>
            <a:ext cx="1434752" cy="549989"/>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descr="En bild som visar logotyp, Grafik, symbol, clipart&#10;&#10;Automatiskt genererad beskrivning">
            <a:extLst>
              <a:ext uri="{FF2B5EF4-FFF2-40B4-BE49-F238E27FC236}">
                <a16:creationId xmlns:a16="http://schemas.microsoft.com/office/drawing/2014/main" id="{92A69D7C-DEE6-9416-F28B-914641D2F943}"/>
              </a:ext>
            </a:extLst>
          </p:cNvPr>
          <p:cNvPicPr>
            <a:picLocks noChangeAspect="1"/>
          </p:cNvPicPr>
          <p:nvPr/>
        </p:nvPicPr>
        <p:blipFill>
          <a:blip r:embed="rId8"/>
          <a:stretch>
            <a:fillRect/>
          </a:stretch>
        </p:blipFill>
        <p:spPr>
          <a:xfrm>
            <a:off x="2267501" y="4225567"/>
            <a:ext cx="1478792" cy="547153"/>
          </a:xfrm>
          <a:prstGeom prst="rect">
            <a:avLst/>
          </a:prstGeom>
        </p:spPr>
      </p:pic>
      <p:pic>
        <p:nvPicPr>
          <p:cNvPr id="12" name="Bildobjekt 11" descr="En bild som visar logotyp, symbol, Teckensnitt, emblem&#10;&#10;Automatiskt genererad beskrivning">
            <a:extLst>
              <a:ext uri="{FF2B5EF4-FFF2-40B4-BE49-F238E27FC236}">
                <a16:creationId xmlns:a16="http://schemas.microsoft.com/office/drawing/2014/main" id="{C8905550-19BD-6BDF-23DB-FFD63C3C7F15}"/>
              </a:ext>
            </a:extLst>
          </p:cNvPr>
          <p:cNvPicPr>
            <a:picLocks noChangeAspect="1"/>
          </p:cNvPicPr>
          <p:nvPr/>
        </p:nvPicPr>
        <p:blipFill>
          <a:blip r:embed="rId9"/>
          <a:stretch>
            <a:fillRect/>
          </a:stretch>
        </p:blipFill>
        <p:spPr>
          <a:xfrm>
            <a:off x="2289521" y="3261528"/>
            <a:ext cx="1434753" cy="487816"/>
          </a:xfrm>
          <a:prstGeom prst="rect">
            <a:avLst/>
          </a:prstGeom>
        </p:spPr>
      </p:pic>
      <p:grpSp>
        <p:nvGrpSpPr>
          <p:cNvPr id="5" name="Grupp 4">
            <a:extLst>
              <a:ext uri="{FF2B5EF4-FFF2-40B4-BE49-F238E27FC236}">
                <a16:creationId xmlns:a16="http://schemas.microsoft.com/office/drawing/2014/main" id="{ECF8DFC0-4647-807F-C638-38103C021A78}"/>
              </a:ext>
            </a:extLst>
          </p:cNvPr>
          <p:cNvGrpSpPr/>
          <p:nvPr/>
        </p:nvGrpSpPr>
        <p:grpSpPr>
          <a:xfrm>
            <a:off x="2289812" y="2423138"/>
            <a:ext cx="1610549" cy="536280"/>
            <a:chOff x="9944274" y="4461403"/>
            <a:chExt cx="1939644" cy="553906"/>
          </a:xfrm>
        </p:grpSpPr>
        <p:pic>
          <p:nvPicPr>
            <p:cNvPr id="1026" name="Picture 2" descr="En bild som visar symbol, rådjur, prydnad, emblem&#10;&#10;Automatiskt genererad beskrivning">
              <a:extLst>
                <a:ext uri="{FF2B5EF4-FFF2-40B4-BE49-F238E27FC236}">
                  <a16:creationId xmlns:a16="http://schemas.microsoft.com/office/drawing/2014/main" id="{A4A06D4D-58D8-53D9-F70C-B3571EE226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44274" y="4491434"/>
              <a:ext cx="428625" cy="5238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
              <a:extLst>
                <a:ext uri="{FF2B5EF4-FFF2-40B4-BE49-F238E27FC236}">
                  <a16:creationId xmlns:a16="http://schemas.microsoft.com/office/drawing/2014/main" id="{274AA78C-3A00-DEA3-3F48-D3A4BA7EA610}"/>
                </a:ext>
              </a:extLst>
            </p:cNvPr>
            <p:cNvSpPr txBox="1"/>
            <p:nvPr/>
          </p:nvSpPr>
          <p:spPr>
            <a:xfrm>
              <a:off x="10266785" y="4461403"/>
              <a:ext cx="1617133"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sv-SE" sz="1400" dirty="0">
                  <a:latin typeface="Times New Roman" panose="02020603050405020304" pitchFamily="18" charset="0"/>
                  <a:cs typeface="Times New Roman" panose="02020603050405020304" pitchFamily="18" charset="0"/>
                </a:rPr>
                <a:t>ARVIDSJAUR</a:t>
              </a:r>
            </a:p>
            <a:p>
              <a:pPr algn="ctr"/>
              <a:r>
                <a:rPr lang="sv-SE" sz="1400" dirty="0" err="1">
                  <a:solidFill>
                    <a:schemeClr val="bg1">
                      <a:lumMod val="50000"/>
                    </a:schemeClr>
                  </a:solidFill>
                  <a:latin typeface="Times New Roman" panose="02020603050405020304" pitchFamily="18" charset="0"/>
                  <a:cs typeface="Times New Roman" panose="02020603050405020304" pitchFamily="18" charset="0"/>
                </a:rPr>
                <a:t>árviesjávrrie</a:t>
              </a:r>
              <a:endParaRPr lang="sv-SE" sz="1400" dirty="0">
                <a:solidFill>
                  <a:schemeClr val="bg1">
                    <a:lumMod val="50000"/>
                  </a:schemeClr>
                </a:solidFill>
                <a:latin typeface="Times New Roman" panose="02020603050405020304" pitchFamily="18" charset="0"/>
                <a:cs typeface="Times New Roman" panose="02020603050405020304" pitchFamily="18" charset="0"/>
              </a:endParaRPr>
            </a:p>
          </p:txBody>
        </p:sp>
      </p:grpSp>
      <p:pic>
        <p:nvPicPr>
          <p:cNvPr id="14" name="Picture 2">
            <a:extLst>
              <a:ext uri="{FF2B5EF4-FFF2-40B4-BE49-F238E27FC236}">
                <a16:creationId xmlns:a16="http://schemas.microsoft.com/office/drawing/2014/main" id="{733D17E5-FBF1-DF77-D2E9-7E073F6C4A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074" y="3258080"/>
            <a:ext cx="1724481" cy="635335"/>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objekt 19" descr="En bild som visar karta, text, kartbok&#10;&#10;Automatiskt genererad beskrivning">
            <a:extLst>
              <a:ext uri="{FF2B5EF4-FFF2-40B4-BE49-F238E27FC236}">
                <a16:creationId xmlns:a16="http://schemas.microsoft.com/office/drawing/2014/main" id="{58950CAC-C36E-70A7-9C73-5AF1788351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02599" y="2142792"/>
            <a:ext cx="4652471" cy="3289792"/>
          </a:xfrm>
          <a:prstGeom prst="rect">
            <a:avLst/>
          </a:prstGeom>
        </p:spPr>
      </p:pic>
      <p:pic>
        <p:nvPicPr>
          <p:cNvPr id="15" name="Bildobjekt 14" descr="En bild som visar logotyp, symbol, Grafik, Teckensnitt&#10;&#10;Automatiskt genererad beskrivning">
            <a:extLst>
              <a:ext uri="{FF2B5EF4-FFF2-40B4-BE49-F238E27FC236}">
                <a16:creationId xmlns:a16="http://schemas.microsoft.com/office/drawing/2014/main" id="{70DA2B5D-8CA1-6C52-B421-D031923CB3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2735" y="114469"/>
            <a:ext cx="1843969" cy="1843969"/>
          </a:xfrm>
          <a:prstGeom prst="rect">
            <a:avLst/>
          </a:prstGeom>
        </p:spPr>
      </p:pic>
    </p:spTree>
    <p:extLst>
      <p:ext uri="{BB962C8B-B14F-4D97-AF65-F5344CB8AC3E}">
        <p14:creationId xmlns:p14="http://schemas.microsoft.com/office/powerpoint/2010/main" val="858960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2B1D24-0CC4-6493-39F6-D1A846197037}"/>
              </a:ext>
            </a:extLst>
          </p:cNvPr>
          <p:cNvSpPr>
            <a:spLocks noGrp="1"/>
          </p:cNvSpPr>
          <p:nvPr>
            <p:ph type="title"/>
          </p:nvPr>
        </p:nvSpPr>
        <p:spPr/>
        <p:txBody>
          <a:bodyPr/>
          <a:lstStyle/>
          <a:p>
            <a:r>
              <a:rPr lang="sv-SE" dirty="0">
                <a:latin typeface="Source Sans Pro SemiBold" panose="020B0603030403020204" pitchFamily="34" charset="0"/>
                <a:ea typeface="Source Sans Pro SemiBold" panose="020B0603030403020204" pitchFamily="34" charset="0"/>
              </a:rPr>
              <a:t>Nuläge 2024</a:t>
            </a:r>
          </a:p>
        </p:txBody>
      </p:sp>
      <p:sp>
        <p:nvSpPr>
          <p:cNvPr id="3" name="Platshållare för innehåll 2">
            <a:extLst>
              <a:ext uri="{FF2B5EF4-FFF2-40B4-BE49-F238E27FC236}">
                <a16:creationId xmlns:a16="http://schemas.microsoft.com/office/drawing/2014/main" id="{D1E65AE3-3744-DE6C-D0C1-6AAC314DF03D}"/>
              </a:ext>
            </a:extLst>
          </p:cNvPr>
          <p:cNvSpPr>
            <a:spLocks noGrp="1"/>
          </p:cNvSpPr>
          <p:nvPr>
            <p:ph idx="1"/>
          </p:nvPr>
        </p:nvSpPr>
        <p:spPr>
          <a:xfrm>
            <a:off x="2333039" y="5731882"/>
            <a:ext cx="1591921" cy="646945"/>
          </a:xfrm>
        </p:spPr>
        <p:txBody>
          <a:bodyPr>
            <a:normAutofit fontScale="92500" lnSpcReduction="20000"/>
          </a:bodyPr>
          <a:lstStyle/>
          <a:p>
            <a:pPr marL="0" indent="0">
              <a:buNone/>
            </a:pPr>
            <a:r>
              <a:rPr lang="sv-SE" dirty="0">
                <a:latin typeface="Source Serif Pro Light" panose="02040303050405020204" pitchFamily="18" charset="0"/>
                <a:ea typeface="Source Serif Pro Light" panose="02040303050405020204" pitchFamily="18" charset="0"/>
              </a:rPr>
              <a:t>Tvåfackskärl</a:t>
            </a:r>
          </a:p>
          <a:p>
            <a:endParaRPr lang="sv-SE" dirty="0">
              <a:latin typeface="Source Serif Pro Light" panose="02040303050405020204" pitchFamily="18" charset="0"/>
              <a:ea typeface="Source Serif Pro Light" panose="02040303050405020204" pitchFamily="18" charset="0"/>
            </a:endParaRPr>
          </a:p>
        </p:txBody>
      </p:sp>
      <p:sp>
        <p:nvSpPr>
          <p:cNvPr id="4" name="textruta 3">
            <a:extLst>
              <a:ext uri="{FF2B5EF4-FFF2-40B4-BE49-F238E27FC236}">
                <a16:creationId xmlns:a16="http://schemas.microsoft.com/office/drawing/2014/main" id="{D4BD747B-6225-9FE1-E3A8-3327351ED624}"/>
              </a:ext>
            </a:extLst>
          </p:cNvPr>
          <p:cNvSpPr txBox="1"/>
          <p:nvPr/>
        </p:nvSpPr>
        <p:spPr>
          <a:xfrm>
            <a:off x="6989646" y="5254176"/>
            <a:ext cx="3036308" cy="369332"/>
          </a:xfrm>
          <a:prstGeom prst="rect">
            <a:avLst/>
          </a:prstGeom>
          <a:noFill/>
        </p:spPr>
        <p:txBody>
          <a:bodyPr wrap="square" rtlCol="0">
            <a:spAutoFit/>
          </a:bodyPr>
          <a:lstStyle/>
          <a:p>
            <a:pPr>
              <a:buClr>
                <a:schemeClr val="accent1"/>
              </a:buClr>
            </a:pPr>
            <a:r>
              <a:rPr lang="sv-SE" dirty="0">
                <a:latin typeface="Source Serif Pro Light" panose="02040303050405020204" pitchFamily="18" charset="0"/>
                <a:ea typeface="Source Serif Pro Light" panose="02040303050405020204" pitchFamily="18" charset="0"/>
              </a:rPr>
              <a:t>Underjordsbehållare (ÅVS)</a:t>
            </a:r>
          </a:p>
        </p:txBody>
      </p:sp>
      <p:pic>
        <p:nvPicPr>
          <p:cNvPr id="19" name="Bildobjekt 18" descr="En bild som visar Soptunna, utomhus, behållare, mark&#10;&#10;Automatiskt genererad beskrivning">
            <a:extLst>
              <a:ext uri="{FF2B5EF4-FFF2-40B4-BE49-F238E27FC236}">
                <a16:creationId xmlns:a16="http://schemas.microsoft.com/office/drawing/2014/main" id="{C0B76B2B-4D49-9EE5-72A5-60A3538ABA91}"/>
              </a:ext>
            </a:extLst>
          </p:cNvPr>
          <p:cNvPicPr>
            <a:picLocks noChangeAspect="1"/>
          </p:cNvPicPr>
          <p:nvPr/>
        </p:nvPicPr>
        <p:blipFill rotWithShape="1">
          <a:blip r:embed="rId3">
            <a:extLst>
              <a:ext uri="{28A0092B-C50C-407E-A947-70E740481C1C}">
                <a14:useLocalDpi xmlns:a14="http://schemas.microsoft.com/office/drawing/2010/main" val="0"/>
              </a:ext>
            </a:extLst>
          </a:blip>
          <a:srcRect l="13154" r="44560"/>
          <a:stretch/>
        </p:blipFill>
        <p:spPr>
          <a:xfrm>
            <a:off x="1610846" y="1845734"/>
            <a:ext cx="3036309" cy="3777774"/>
          </a:xfrm>
          <a:prstGeom prst="rect">
            <a:avLst/>
          </a:prstGeom>
        </p:spPr>
      </p:pic>
      <p:pic>
        <p:nvPicPr>
          <p:cNvPr id="6" name="Bildobjekt 5" descr="En bild som visar utomhus, mark, Soptunna, träd&#10;&#10;Automatiskt genererad beskrivning">
            <a:extLst>
              <a:ext uri="{FF2B5EF4-FFF2-40B4-BE49-F238E27FC236}">
                <a16:creationId xmlns:a16="http://schemas.microsoft.com/office/drawing/2014/main" id="{9BC897A1-5C1F-DF07-647F-65178200A4B5}"/>
              </a:ext>
            </a:extLst>
          </p:cNvPr>
          <p:cNvPicPr>
            <a:picLocks noChangeAspect="1"/>
          </p:cNvPicPr>
          <p:nvPr/>
        </p:nvPicPr>
        <p:blipFill rotWithShape="1">
          <a:blip r:embed="rId4">
            <a:extLst>
              <a:ext uri="{28A0092B-C50C-407E-A947-70E740481C1C}">
                <a14:useLocalDpi xmlns:a14="http://schemas.microsoft.com/office/drawing/2010/main" val="0"/>
              </a:ext>
            </a:extLst>
          </a:blip>
          <a:srcRect t="26894" b="18051"/>
          <a:stretch/>
        </p:blipFill>
        <p:spPr>
          <a:xfrm>
            <a:off x="5619820" y="2542139"/>
            <a:ext cx="5775960" cy="2384963"/>
          </a:xfrm>
          <a:prstGeom prst="rect">
            <a:avLst/>
          </a:prstGeom>
        </p:spPr>
      </p:pic>
    </p:spTree>
    <p:extLst>
      <p:ext uri="{BB962C8B-B14F-4D97-AF65-F5344CB8AC3E}">
        <p14:creationId xmlns:p14="http://schemas.microsoft.com/office/powerpoint/2010/main" val="428394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E9769B-C81B-2F86-8EA8-DF7ED6BCAD73}"/>
              </a:ext>
            </a:extLst>
          </p:cNvPr>
          <p:cNvSpPr>
            <a:spLocks noGrp="1"/>
          </p:cNvSpPr>
          <p:nvPr>
            <p:ph type="title"/>
          </p:nvPr>
        </p:nvSpPr>
        <p:spPr/>
        <p:txBody>
          <a:bodyPr/>
          <a:lstStyle/>
          <a:p>
            <a:r>
              <a:rPr lang="sv-SE" dirty="0">
                <a:latin typeface="Source Sans Pro SemiBold" panose="020B0603030403020204" pitchFamily="34" charset="0"/>
                <a:ea typeface="Source Sans Pro SemiBold" panose="020B0603030403020204" pitchFamily="34" charset="0"/>
              </a:rPr>
              <a:t>FNI 2027: Fritidshus</a:t>
            </a:r>
          </a:p>
        </p:txBody>
      </p:sp>
      <p:pic>
        <p:nvPicPr>
          <p:cNvPr id="4" name="Bildobjekt 3" descr="En bild som visar utomhus, Soptunna, behållare, mark&#10;&#10;Automatiskt genererad beskrivning">
            <a:extLst>
              <a:ext uri="{FF2B5EF4-FFF2-40B4-BE49-F238E27FC236}">
                <a16:creationId xmlns:a16="http://schemas.microsoft.com/office/drawing/2014/main" id="{2D3EEB11-630F-38D7-3580-6FFBDCA57CA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35587" b="23366"/>
          <a:stretch/>
        </p:blipFill>
        <p:spPr>
          <a:xfrm>
            <a:off x="1766767" y="2522862"/>
            <a:ext cx="8658466" cy="2665548"/>
          </a:xfrm>
          <a:prstGeom prst="rect">
            <a:avLst/>
          </a:prstGeom>
        </p:spPr>
      </p:pic>
      <p:sp>
        <p:nvSpPr>
          <p:cNvPr id="3" name="textruta 2">
            <a:extLst>
              <a:ext uri="{FF2B5EF4-FFF2-40B4-BE49-F238E27FC236}">
                <a16:creationId xmlns:a16="http://schemas.microsoft.com/office/drawing/2014/main" id="{AA971921-539D-3131-86B2-63D74F395BC6}"/>
              </a:ext>
            </a:extLst>
          </p:cNvPr>
          <p:cNvSpPr txBox="1"/>
          <p:nvPr/>
        </p:nvSpPr>
        <p:spPr>
          <a:xfrm>
            <a:off x="2797628" y="5188410"/>
            <a:ext cx="6964558" cy="369332"/>
          </a:xfrm>
          <a:prstGeom prst="rect">
            <a:avLst/>
          </a:prstGeom>
          <a:noFill/>
        </p:spPr>
        <p:txBody>
          <a:bodyPr wrap="square" rtlCol="0">
            <a:spAutoFit/>
          </a:bodyPr>
          <a:lstStyle/>
          <a:p>
            <a:r>
              <a:rPr lang="sv-SE" dirty="0">
                <a:latin typeface="Source Serif Pro Light" panose="02040303050405020204" pitchFamily="18" charset="0"/>
                <a:ea typeface="Source Serif Pro Light" panose="02040303050405020204" pitchFamily="18" charset="0"/>
              </a:rPr>
              <a:t>- Gemensamma platser för matavfall, restavfall och förpackningar</a:t>
            </a:r>
          </a:p>
        </p:txBody>
      </p:sp>
    </p:spTree>
    <p:extLst>
      <p:ext uri="{BB962C8B-B14F-4D97-AF65-F5344CB8AC3E}">
        <p14:creationId xmlns:p14="http://schemas.microsoft.com/office/powerpoint/2010/main" val="34580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51C2EA54-57F3-A35C-7C6F-2D3D2CC2F463}"/>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sv-SE" dirty="0">
                <a:latin typeface="Source Sans Pro SemiBold" panose="020B0603030403020204" pitchFamily="34" charset="0"/>
                <a:ea typeface="Source Sans Pro SemiBold" panose="020B0603030403020204" pitchFamily="34" charset="0"/>
              </a:rPr>
              <a:t>FNI 2027: En- och tvåfamiljshus</a:t>
            </a:r>
          </a:p>
        </p:txBody>
      </p:sp>
      <p:pic>
        <p:nvPicPr>
          <p:cNvPr id="6" name="Bildobjekt 5" descr="En bild som visar Soptunna, behållare&#10;&#10;Automatiskt genererad beskrivning">
            <a:extLst>
              <a:ext uri="{FF2B5EF4-FFF2-40B4-BE49-F238E27FC236}">
                <a16:creationId xmlns:a16="http://schemas.microsoft.com/office/drawing/2014/main" id="{92DCA3D0-7955-3DE7-ED30-5975907BDC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 y="3413706"/>
            <a:ext cx="2455388" cy="2455388"/>
          </a:xfrm>
          <a:prstGeom prst="rect">
            <a:avLst/>
          </a:prstGeom>
        </p:spPr>
      </p:pic>
      <p:pic>
        <p:nvPicPr>
          <p:cNvPr id="7" name="Bildobjekt 6" descr="En bild som visar Soptunna, behållare&#10;&#10;Automatiskt genererad beskrivning">
            <a:extLst>
              <a:ext uri="{FF2B5EF4-FFF2-40B4-BE49-F238E27FC236}">
                <a16:creationId xmlns:a16="http://schemas.microsoft.com/office/drawing/2014/main" id="{5C0F3A47-E52E-42C7-035B-05153192E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1916" y="3413706"/>
            <a:ext cx="2455388" cy="2455388"/>
          </a:xfrm>
          <a:prstGeom prst="rect">
            <a:avLst/>
          </a:prstGeom>
        </p:spPr>
      </p:pic>
      <p:pic>
        <p:nvPicPr>
          <p:cNvPr id="8" name="Bildobjekt 7" descr="En bild som visar Soptunna, behållare&#10;&#10;Automatiskt genererad beskrivning">
            <a:extLst>
              <a:ext uri="{FF2B5EF4-FFF2-40B4-BE49-F238E27FC236}">
                <a16:creationId xmlns:a16="http://schemas.microsoft.com/office/drawing/2014/main" id="{46759AC0-8957-C55F-45B6-9CE1CF75B0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512" y="3413706"/>
            <a:ext cx="2455388" cy="2455388"/>
          </a:xfrm>
          <a:prstGeom prst="rect">
            <a:avLst/>
          </a:prstGeom>
        </p:spPr>
      </p:pic>
      <p:pic>
        <p:nvPicPr>
          <p:cNvPr id="9" name="Bildobjekt 8" descr="En bild som visar Soptunna, behållare&#10;&#10;Automatiskt genererad beskrivning">
            <a:extLst>
              <a:ext uri="{FF2B5EF4-FFF2-40B4-BE49-F238E27FC236}">
                <a16:creationId xmlns:a16="http://schemas.microsoft.com/office/drawing/2014/main" id="{85C67CE4-5070-99E4-CB22-DE3913480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3108" y="3413706"/>
            <a:ext cx="2455388" cy="2455388"/>
          </a:xfrm>
          <a:prstGeom prst="rect">
            <a:avLst/>
          </a:prstGeom>
        </p:spPr>
      </p:pic>
      <p:pic>
        <p:nvPicPr>
          <p:cNvPr id="10" name="Bildobjekt 9">
            <a:extLst>
              <a:ext uri="{FF2B5EF4-FFF2-40B4-BE49-F238E27FC236}">
                <a16:creationId xmlns:a16="http://schemas.microsoft.com/office/drawing/2014/main" id="{FB9CCABC-85A2-D4F7-DE39-46540F9AAFCB}"/>
              </a:ext>
            </a:extLst>
          </p:cNvPr>
          <p:cNvPicPr>
            <a:picLocks noChangeAspect="1"/>
          </p:cNvPicPr>
          <p:nvPr/>
        </p:nvPicPr>
        <p:blipFill>
          <a:blip r:embed="rId4"/>
          <a:stretch>
            <a:fillRect/>
          </a:stretch>
        </p:blipFill>
        <p:spPr>
          <a:xfrm>
            <a:off x="10002786" y="2129176"/>
            <a:ext cx="982048" cy="1284530"/>
          </a:xfrm>
          <a:prstGeom prst="rect">
            <a:avLst/>
          </a:prstGeom>
        </p:spPr>
      </p:pic>
      <p:pic>
        <p:nvPicPr>
          <p:cNvPr id="11" name="Bildobjekt 10">
            <a:extLst>
              <a:ext uri="{FF2B5EF4-FFF2-40B4-BE49-F238E27FC236}">
                <a16:creationId xmlns:a16="http://schemas.microsoft.com/office/drawing/2014/main" id="{8FC1582E-BC69-19E7-34D5-925B05D9FE7A}"/>
              </a:ext>
            </a:extLst>
          </p:cNvPr>
          <p:cNvPicPr>
            <a:picLocks noChangeAspect="1"/>
          </p:cNvPicPr>
          <p:nvPr/>
        </p:nvPicPr>
        <p:blipFill>
          <a:blip r:embed="rId5"/>
          <a:stretch>
            <a:fillRect/>
          </a:stretch>
        </p:blipFill>
        <p:spPr>
          <a:xfrm>
            <a:off x="1161665" y="2162608"/>
            <a:ext cx="977005" cy="1284530"/>
          </a:xfrm>
          <a:prstGeom prst="rect">
            <a:avLst/>
          </a:prstGeom>
        </p:spPr>
      </p:pic>
      <p:pic>
        <p:nvPicPr>
          <p:cNvPr id="12" name="Bildobjekt 11">
            <a:extLst>
              <a:ext uri="{FF2B5EF4-FFF2-40B4-BE49-F238E27FC236}">
                <a16:creationId xmlns:a16="http://schemas.microsoft.com/office/drawing/2014/main" id="{2145FF7B-43C0-BC5F-36BA-27CF49677BA1}"/>
              </a:ext>
            </a:extLst>
          </p:cNvPr>
          <p:cNvPicPr>
            <a:picLocks noChangeAspect="1"/>
          </p:cNvPicPr>
          <p:nvPr/>
        </p:nvPicPr>
        <p:blipFill>
          <a:blip r:embed="rId6"/>
          <a:stretch>
            <a:fillRect/>
          </a:stretch>
        </p:blipFill>
        <p:spPr>
          <a:xfrm>
            <a:off x="8791577" y="2138804"/>
            <a:ext cx="982048" cy="1285788"/>
          </a:xfrm>
          <a:prstGeom prst="rect">
            <a:avLst/>
          </a:prstGeom>
        </p:spPr>
      </p:pic>
      <p:pic>
        <p:nvPicPr>
          <p:cNvPr id="13" name="Bildobjekt 12">
            <a:extLst>
              <a:ext uri="{FF2B5EF4-FFF2-40B4-BE49-F238E27FC236}">
                <a16:creationId xmlns:a16="http://schemas.microsoft.com/office/drawing/2014/main" id="{CBD5F021-AFA9-215D-E78C-51F9A6F5178F}"/>
              </a:ext>
            </a:extLst>
          </p:cNvPr>
          <p:cNvPicPr>
            <a:picLocks noChangeAspect="1"/>
          </p:cNvPicPr>
          <p:nvPr/>
        </p:nvPicPr>
        <p:blipFill>
          <a:blip r:embed="rId7"/>
          <a:stretch>
            <a:fillRect/>
          </a:stretch>
        </p:blipFill>
        <p:spPr>
          <a:xfrm>
            <a:off x="6281964" y="2137858"/>
            <a:ext cx="982048" cy="1288938"/>
          </a:xfrm>
          <a:prstGeom prst="rect">
            <a:avLst/>
          </a:prstGeom>
        </p:spPr>
      </p:pic>
      <p:pic>
        <p:nvPicPr>
          <p:cNvPr id="14" name="Bildobjekt 13">
            <a:extLst>
              <a:ext uri="{FF2B5EF4-FFF2-40B4-BE49-F238E27FC236}">
                <a16:creationId xmlns:a16="http://schemas.microsoft.com/office/drawing/2014/main" id="{BBA90C44-480E-DD21-FFA2-26C694FD8A36}"/>
              </a:ext>
            </a:extLst>
          </p:cNvPr>
          <p:cNvPicPr>
            <a:picLocks noChangeAspect="1"/>
          </p:cNvPicPr>
          <p:nvPr/>
        </p:nvPicPr>
        <p:blipFill>
          <a:blip r:embed="rId8"/>
          <a:stretch>
            <a:fillRect/>
          </a:stretch>
        </p:blipFill>
        <p:spPr>
          <a:xfrm>
            <a:off x="3661527" y="2140166"/>
            <a:ext cx="982048" cy="1284426"/>
          </a:xfrm>
          <a:prstGeom prst="rect">
            <a:avLst/>
          </a:prstGeom>
        </p:spPr>
      </p:pic>
      <p:pic>
        <p:nvPicPr>
          <p:cNvPr id="15" name="Bildobjekt 14">
            <a:extLst>
              <a:ext uri="{FF2B5EF4-FFF2-40B4-BE49-F238E27FC236}">
                <a16:creationId xmlns:a16="http://schemas.microsoft.com/office/drawing/2014/main" id="{6D68ECC8-98C1-AEB8-59FD-9E9130C14279}"/>
              </a:ext>
            </a:extLst>
          </p:cNvPr>
          <p:cNvPicPr>
            <a:picLocks noChangeAspect="1"/>
          </p:cNvPicPr>
          <p:nvPr/>
        </p:nvPicPr>
        <p:blipFill>
          <a:blip r:embed="rId9"/>
          <a:stretch>
            <a:fillRect/>
          </a:stretch>
        </p:blipFill>
        <p:spPr>
          <a:xfrm>
            <a:off x="4813187" y="2140062"/>
            <a:ext cx="981729" cy="1284530"/>
          </a:xfrm>
          <a:prstGeom prst="rect">
            <a:avLst/>
          </a:prstGeom>
        </p:spPr>
      </p:pic>
      <p:pic>
        <p:nvPicPr>
          <p:cNvPr id="16" name="Bildobjekt 15">
            <a:extLst>
              <a:ext uri="{FF2B5EF4-FFF2-40B4-BE49-F238E27FC236}">
                <a16:creationId xmlns:a16="http://schemas.microsoft.com/office/drawing/2014/main" id="{95A1B2C5-2159-05E5-1522-1A54A97B74C4}"/>
              </a:ext>
            </a:extLst>
          </p:cNvPr>
          <p:cNvPicPr>
            <a:picLocks noChangeAspect="1"/>
          </p:cNvPicPr>
          <p:nvPr/>
        </p:nvPicPr>
        <p:blipFill>
          <a:blip r:embed="rId10"/>
          <a:stretch>
            <a:fillRect/>
          </a:stretch>
        </p:blipFill>
        <p:spPr>
          <a:xfrm>
            <a:off x="7371620" y="2140062"/>
            <a:ext cx="982128" cy="1284530"/>
          </a:xfrm>
          <a:prstGeom prst="rect">
            <a:avLst/>
          </a:prstGeom>
        </p:spPr>
      </p:pic>
      <p:pic>
        <p:nvPicPr>
          <p:cNvPr id="17" name="Bildobjekt 16">
            <a:extLst>
              <a:ext uri="{FF2B5EF4-FFF2-40B4-BE49-F238E27FC236}">
                <a16:creationId xmlns:a16="http://schemas.microsoft.com/office/drawing/2014/main" id="{AC2DF5D2-0B00-571D-6EAD-D9E1474D3160}"/>
              </a:ext>
            </a:extLst>
          </p:cNvPr>
          <p:cNvPicPr>
            <a:picLocks noChangeAspect="1"/>
          </p:cNvPicPr>
          <p:nvPr/>
        </p:nvPicPr>
        <p:blipFill>
          <a:blip r:embed="rId11"/>
          <a:stretch>
            <a:fillRect/>
          </a:stretch>
        </p:blipFill>
        <p:spPr>
          <a:xfrm>
            <a:off x="2264014" y="2152554"/>
            <a:ext cx="976024" cy="1284530"/>
          </a:xfrm>
          <a:prstGeom prst="rect">
            <a:avLst/>
          </a:prstGeom>
        </p:spPr>
      </p:pic>
      <p:sp>
        <p:nvSpPr>
          <p:cNvPr id="18" name="Pil: nedåt 17">
            <a:extLst>
              <a:ext uri="{FF2B5EF4-FFF2-40B4-BE49-F238E27FC236}">
                <a16:creationId xmlns:a16="http://schemas.microsoft.com/office/drawing/2014/main" id="{A84F9509-C1C6-73C1-0AB8-DCDA7521EEB6}"/>
              </a:ext>
            </a:extLst>
          </p:cNvPr>
          <p:cNvSpPr/>
          <p:nvPr/>
        </p:nvSpPr>
        <p:spPr>
          <a:xfrm>
            <a:off x="1461702" y="3463394"/>
            <a:ext cx="376929" cy="488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Pil: nedåt 18">
            <a:extLst>
              <a:ext uri="{FF2B5EF4-FFF2-40B4-BE49-F238E27FC236}">
                <a16:creationId xmlns:a16="http://schemas.microsoft.com/office/drawing/2014/main" id="{23B32C4F-B417-A4BF-E651-CB4FD1024E72}"/>
              </a:ext>
            </a:extLst>
          </p:cNvPr>
          <p:cNvSpPr/>
          <p:nvPr/>
        </p:nvSpPr>
        <p:spPr>
          <a:xfrm>
            <a:off x="2563561" y="3460813"/>
            <a:ext cx="376929" cy="488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il: nedåt 19">
            <a:extLst>
              <a:ext uri="{FF2B5EF4-FFF2-40B4-BE49-F238E27FC236}">
                <a16:creationId xmlns:a16="http://schemas.microsoft.com/office/drawing/2014/main" id="{BCD8F582-DFD7-DEC2-BB32-0095E314DDA2}"/>
              </a:ext>
            </a:extLst>
          </p:cNvPr>
          <p:cNvSpPr/>
          <p:nvPr/>
        </p:nvSpPr>
        <p:spPr>
          <a:xfrm>
            <a:off x="3997143" y="3463394"/>
            <a:ext cx="376929" cy="488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Pil: nedåt 20">
            <a:extLst>
              <a:ext uri="{FF2B5EF4-FFF2-40B4-BE49-F238E27FC236}">
                <a16:creationId xmlns:a16="http://schemas.microsoft.com/office/drawing/2014/main" id="{A7DE71C0-6FAA-098A-7703-DA1A4F72D5D7}"/>
              </a:ext>
            </a:extLst>
          </p:cNvPr>
          <p:cNvSpPr/>
          <p:nvPr/>
        </p:nvSpPr>
        <p:spPr>
          <a:xfrm>
            <a:off x="5099002" y="3460813"/>
            <a:ext cx="376929" cy="488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Pil: nedåt 21">
            <a:extLst>
              <a:ext uri="{FF2B5EF4-FFF2-40B4-BE49-F238E27FC236}">
                <a16:creationId xmlns:a16="http://schemas.microsoft.com/office/drawing/2014/main" id="{157988E9-3976-96E8-F6AC-97F41963D20A}"/>
              </a:ext>
            </a:extLst>
          </p:cNvPr>
          <p:cNvSpPr/>
          <p:nvPr/>
        </p:nvSpPr>
        <p:spPr>
          <a:xfrm>
            <a:off x="6575340" y="3463394"/>
            <a:ext cx="376929" cy="488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Pil: nedåt 22">
            <a:extLst>
              <a:ext uri="{FF2B5EF4-FFF2-40B4-BE49-F238E27FC236}">
                <a16:creationId xmlns:a16="http://schemas.microsoft.com/office/drawing/2014/main" id="{417B1CB7-AAB5-13AA-6936-F4EC8598E34F}"/>
              </a:ext>
            </a:extLst>
          </p:cNvPr>
          <p:cNvSpPr/>
          <p:nvPr/>
        </p:nvSpPr>
        <p:spPr>
          <a:xfrm>
            <a:off x="7677199" y="3460813"/>
            <a:ext cx="376929" cy="488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Pil: nedåt 23">
            <a:extLst>
              <a:ext uri="{FF2B5EF4-FFF2-40B4-BE49-F238E27FC236}">
                <a16:creationId xmlns:a16="http://schemas.microsoft.com/office/drawing/2014/main" id="{A4F03431-F915-0ACC-FE71-1097C4671BA2}"/>
              </a:ext>
            </a:extLst>
          </p:cNvPr>
          <p:cNvSpPr/>
          <p:nvPr/>
        </p:nvSpPr>
        <p:spPr>
          <a:xfrm>
            <a:off x="9157902" y="3463394"/>
            <a:ext cx="376929" cy="488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Pil: nedåt 24">
            <a:extLst>
              <a:ext uri="{FF2B5EF4-FFF2-40B4-BE49-F238E27FC236}">
                <a16:creationId xmlns:a16="http://schemas.microsoft.com/office/drawing/2014/main" id="{97A40D1F-2F99-8239-D16C-E8871FD71A06}"/>
              </a:ext>
            </a:extLst>
          </p:cNvPr>
          <p:cNvSpPr/>
          <p:nvPr/>
        </p:nvSpPr>
        <p:spPr>
          <a:xfrm>
            <a:off x="10259761" y="3460813"/>
            <a:ext cx="376929" cy="488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73765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512A84D-A289-C0E4-C281-DBED47FFF087}"/>
              </a:ext>
            </a:extLst>
          </p:cNvPr>
          <p:cNvPicPr>
            <a:picLocks noChangeAspect="1"/>
          </p:cNvPicPr>
          <p:nvPr/>
        </p:nvPicPr>
        <p:blipFill rotWithShape="1">
          <a:blip r:embed="rId3"/>
          <a:srcRect l="18824" r="18574" b="44395"/>
          <a:stretch/>
        </p:blipFill>
        <p:spPr>
          <a:xfrm>
            <a:off x="181671" y="22860"/>
            <a:ext cx="11828658" cy="5909914"/>
          </a:xfrm>
          <a:prstGeom prst="rect">
            <a:avLst/>
          </a:prstGeom>
        </p:spPr>
      </p:pic>
      <p:pic>
        <p:nvPicPr>
          <p:cNvPr id="7" name="Bildobjekt 6">
            <a:extLst>
              <a:ext uri="{FF2B5EF4-FFF2-40B4-BE49-F238E27FC236}">
                <a16:creationId xmlns:a16="http://schemas.microsoft.com/office/drawing/2014/main" id="{AEB0D426-0280-6B65-76D2-BF9939FDB26C}"/>
              </a:ext>
            </a:extLst>
          </p:cNvPr>
          <p:cNvPicPr>
            <a:picLocks noChangeAspect="1"/>
          </p:cNvPicPr>
          <p:nvPr/>
        </p:nvPicPr>
        <p:blipFill>
          <a:blip r:embed="rId4"/>
          <a:stretch>
            <a:fillRect/>
          </a:stretch>
        </p:blipFill>
        <p:spPr>
          <a:xfrm>
            <a:off x="10884692" y="4377876"/>
            <a:ext cx="867953" cy="1135292"/>
          </a:xfrm>
          <a:prstGeom prst="rect">
            <a:avLst/>
          </a:prstGeom>
        </p:spPr>
      </p:pic>
      <p:pic>
        <p:nvPicPr>
          <p:cNvPr id="8" name="Bildobjekt 7">
            <a:extLst>
              <a:ext uri="{FF2B5EF4-FFF2-40B4-BE49-F238E27FC236}">
                <a16:creationId xmlns:a16="http://schemas.microsoft.com/office/drawing/2014/main" id="{5C277798-C42C-4177-AB25-1D4A2F4F80D5}"/>
              </a:ext>
            </a:extLst>
          </p:cNvPr>
          <p:cNvPicPr>
            <a:picLocks noChangeAspect="1"/>
          </p:cNvPicPr>
          <p:nvPr/>
        </p:nvPicPr>
        <p:blipFill>
          <a:blip r:embed="rId5"/>
          <a:stretch>
            <a:fillRect/>
          </a:stretch>
        </p:blipFill>
        <p:spPr>
          <a:xfrm>
            <a:off x="660770" y="4378988"/>
            <a:ext cx="863496" cy="1135292"/>
          </a:xfrm>
          <a:prstGeom prst="rect">
            <a:avLst/>
          </a:prstGeom>
        </p:spPr>
      </p:pic>
      <p:pic>
        <p:nvPicPr>
          <p:cNvPr id="9" name="Bildobjekt 8">
            <a:extLst>
              <a:ext uri="{FF2B5EF4-FFF2-40B4-BE49-F238E27FC236}">
                <a16:creationId xmlns:a16="http://schemas.microsoft.com/office/drawing/2014/main" id="{974E518A-4D77-DC7C-3FB5-4337A02CE911}"/>
              </a:ext>
            </a:extLst>
          </p:cNvPr>
          <p:cNvPicPr>
            <a:picLocks noChangeAspect="1"/>
          </p:cNvPicPr>
          <p:nvPr/>
        </p:nvPicPr>
        <p:blipFill>
          <a:blip r:embed="rId6"/>
          <a:stretch>
            <a:fillRect/>
          </a:stretch>
        </p:blipFill>
        <p:spPr>
          <a:xfrm>
            <a:off x="9964807" y="4377876"/>
            <a:ext cx="867952" cy="1136404"/>
          </a:xfrm>
          <a:prstGeom prst="rect">
            <a:avLst/>
          </a:prstGeom>
        </p:spPr>
      </p:pic>
      <p:pic>
        <p:nvPicPr>
          <p:cNvPr id="10" name="Bildobjekt 9">
            <a:extLst>
              <a:ext uri="{FF2B5EF4-FFF2-40B4-BE49-F238E27FC236}">
                <a16:creationId xmlns:a16="http://schemas.microsoft.com/office/drawing/2014/main" id="{37C02223-64DF-A40C-D94D-1417CB49C12B}"/>
              </a:ext>
            </a:extLst>
          </p:cNvPr>
          <p:cNvPicPr>
            <a:picLocks noChangeAspect="1"/>
          </p:cNvPicPr>
          <p:nvPr/>
        </p:nvPicPr>
        <p:blipFill>
          <a:blip r:embed="rId7"/>
          <a:stretch>
            <a:fillRect/>
          </a:stretch>
        </p:blipFill>
        <p:spPr>
          <a:xfrm>
            <a:off x="7859054" y="4378988"/>
            <a:ext cx="867953" cy="1139188"/>
          </a:xfrm>
          <a:prstGeom prst="rect">
            <a:avLst/>
          </a:prstGeom>
        </p:spPr>
      </p:pic>
      <p:pic>
        <p:nvPicPr>
          <p:cNvPr id="11" name="Bildobjekt 10">
            <a:extLst>
              <a:ext uri="{FF2B5EF4-FFF2-40B4-BE49-F238E27FC236}">
                <a16:creationId xmlns:a16="http://schemas.microsoft.com/office/drawing/2014/main" id="{97F9C5A7-F1DE-5727-4FBF-4E1AEA2FA82D}"/>
              </a:ext>
            </a:extLst>
          </p:cNvPr>
          <p:cNvPicPr>
            <a:picLocks noChangeAspect="1"/>
          </p:cNvPicPr>
          <p:nvPr/>
        </p:nvPicPr>
        <p:blipFill>
          <a:blip r:embed="rId8"/>
          <a:stretch>
            <a:fillRect/>
          </a:stretch>
        </p:blipFill>
        <p:spPr>
          <a:xfrm>
            <a:off x="4367079" y="4379080"/>
            <a:ext cx="867953" cy="1135200"/>
          </a:xfrm>
          <a:prstGeom prst="rect">
            <a:avLst/>
          </a:prstGeom>
        </p:spPr>
      </p:pic>
      <p:pic>
        <p:nvPicPr>
          <p:cNvPr id="12" name="Bildobjekt 11">
            <a:extLst>
              <a:ext uri="{FF2B5EF4-FFF2-40B4-BE49-F238E27FC236}">
                <a16:creationId xmlns:a16="http://schemas.microsoft.com/office/drawing/2014/main" id="{4EB2BF5F-3D6B-5C90-C0B2-DAC6F443E8DE}"/>
              </a:ext>
            </a:extLst>
          </p:cNvPr>
          <p:cNvPicPr>
            <a:picLocks noChangeAspect="1"/>
          </p:cNvPicPr>
          <p:nvPr/>
        </p:nvPicPr>
        <p:blipFill>
          <a:blip r:embed="rId9"/>
          <a:stretch>
            <a:fillRect/>
          </a:stretch>
        </p:blipFill>
        <p:spPr>
          <a:xfrm>
            <a:off x="6523134" y="4378988"/>
            <a:ext cx="867671" cy="1135292"/>
          </a:xfrm>
          <a:prstGeom prst="rect">
            <a:avLst/>
          </a:prstGeom>
        </p:spPr>
      </p:pic>
      <p:pic>
        <p:nvPicPr>
          <p:cNvPr id="13" name="Bildobjekt 12">
            <a:extLst>
              <a:ext uri="{FF2B5EF4-FFF2-40B4-BE49-F238E27FC236}">
                <a16:creationId xmlns:a16="http://schemas.microsoft.com/office/drawing/2014/main" id="{ACAE5217-2C1C-297C-56B5-A30386A9391A}"/>
              </a:ext>
            </a:extLst>
          </p:cNvPr>
          <p:cNvPicPr>
            <a:picLocks noChangeAspect="1"/>
          </p:cNvPicPr>
          <p:nvPr/>
        </p:nvPicPr>
        <p:blipFill>
          <a:blip r:embed="rId10"/>
          <a:stretch>
            <a:fillRect/>
          </a:stretch>
        </p:blipFill>
        <p:spPr>
          <a:xfrm>
            <a:off x="9029656" y="4378988"/>
            <a:ext cx="868023" cy="1135292"/>
          </a:xfrm>
          <a:prstGeom prst="rect">
            <a:avLst/>
          </a:prstGeom>
        </p:spPr>
      </p:pic>
      <p:pic>
        <p:nvPicPr>
          <p:cNvPr id="14" name="Bildobjekt 13">
            <a:extLst>
              <a:ext uri="{FF2B5EF4-FFF2-40B4-BE49-F238E27FC236}">
                <a16:creationId xmlns:a16="http://schemas.microsoft.com/office/drawing/2014/main" id="{BB169B01-2E1E-8B68-50FA-281CFFE076AA}"/>
              </a:ext>
            </a:extLst>
          </p:cNvPr>
          <p:cNvPicPr>
            <a:picLocks noChangeAspect="1"/>
          </p:cNvPicPr>
          <p:nvPr/>
        </p:nvPicPr>
        <p:blipFill>
          <a:blip r:embed="rId11"/>
          <a:stretch>
            <a:fillRect/>
          </a:stretch>
        </p:blipFill>
        <p:spPr>
          <a:xfrm>
            <a:off x="2017804" y="4378988"/>
            <a:ext cx="862629" cy="1135292"/>
          </a:xfrm>
          <a:prstGeom prst="rect">
            <a:avLst/>
          </a:prstGeom>
        </p:spPr>
      </p:pic>
      <p:sp>
        <p:nvSpPr>
          <p:cNvPr id="15" name="Rubrik 1">
            <a:extLst>
              <a:ext uri="{FF2B5EF4-FFF2-40B4-BE49-F238E27FC236}">
                <a16:creationId xmlns:a16="http://schemas.microsoft.com/office/drawing/2014/main" id="{28502755-6361-334A-6480-D39A3AFB8948}"/>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sv-SE" dirty="0">
                <a:latin typeface="Source Sans Pro SemiBold" panose="020B0603030403020204" pitchFamily="34" charset="0"/>
                <a:ea typeface="Source Sans Pro SemiBold" panose="020B0603030403020204" pitchFamily="34" charset="0"/>
              </a:rPr>
              <a:t>Kvartersnära insamling</a:t>
            </a:r>
          </a:p>
        </p:txBody>
      </p:sp>
    </p:spTree>
    <p:extLst>
      <p:ext uri="{BB962C8B-B14F-4D97-AF65-F5344CB8AC3E}">
        <p14:creationId xmlns:p14="http://schemas.microsoft.com/office/powerpoint/2010/main" val="811348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0C3C11-A456-FDF3-FEF1-75BAC01133D0}"/>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D6B8CB85-C9BD-8442-74FE-7B9C68CEDF95}"/>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94501098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751</Words>
  <Application>Microsoft Office PowerPoint</Application>
  <PresentationFormat>Bredbild</PresentationFormat>
  <Paragraphs>55</Paragraphs>
  <Slides>7</Slides>
  <Notes>5</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7</vt:i4>
      </vt:variant>
    </vt:vector>
  </HeadingPairs>
  <TitlesOfParts>
    <vt:vector size="16" baseType="lpstr">
      <vt:lpstr>Aptos</vt:lpstr>
      <vt:lpstr>Aptos Display</vt:lpstr>
      <vt:lpstr>Arial</vt:lpstr>
      <vt:lpstr>Calibri</vt:lpstr>
      <vt:lpstr>Courier New</vt:lpstr>
      <vt:lpstr>Source Sans Pro SemiBold</vt:lpstr>
      <vt:lpstr>Source Serif Pro Light</vt:lpstr>
      <vt:lpstr>Times New Roman</vt:lpstr>
      <vt:lpstr>Office-tema</vt:lpstr>
      <vt:lpstr>Kommunalt insamlingsansvar för avfall och förpackningar</vt:lpstr>
      <vt:lpstr>Kommuner i samverkan</vt:lpstr>
      <vt:lpstr>Nuläge 2024</vt:lpstr>
      <vt:lpstr>FNI 2027: Fritidshus</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 Bertilsson</dc:creator>
  <cp:lastModifiedBy>Per Bertilsson</cp:lastModifiedBy>
  <cp:revision>1</cp:revision>
  <dcterms:created xsi:type="dcterms:W3CDTF">2025-05-06T13:46:16Z</dcterms:created>
  <dcterms:modified xsi:type="dcterms:W3CDTF">2025-05-06T13:52:52Z</dcterms:modified>
</cp:coreProperties>
</file>