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autoAdjust="0"/>
    <p:restoredTop sz="94660"/>
  </p:normalViewPr>
  <p:slideViewPr>
    <p:cSldViewPr snapToGrid="0">
      <p:cViewPr varScale="1">
        <p:scale>
          <a:sx n="106" d="100"/>
          <a:sy n="106" d="100"/>
        </p:scale>
        <p:origin x="6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10CC9-DE84-4697-BB76-3823B2D6BBB1}" type="datetimeFigureOut">
              <a:rPr lang="sv-SE" smtClean="0"/>
              <a:t>2025-05-20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9E4A01-37B1-4533-AF32-C5913C0C13B1}" type="slidenum">
              <a:rPr lang="sv-SE" smtClean="0"/>
              <a:t>‹#›</a:t>
            </a:fld>
            <a:endParaRPr lang="sv-SE"/>
          </a:p>
        </p:txBody>
      </p:sp>
    </p:spTree>
    <p:extLst>
      <p:ext uri="{BB962C8B-B14F-4D97-AF65-F5344CB8AC3E}">
        <p14:creationId xmlns:p14="http://schemas.microsoft.com/office/powerpoint/2010/main" val="2700479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5/20/2025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22511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5/20/2025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920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5/20/2025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25616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5/20/2025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5961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5/20/2025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4348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5/20/2025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0095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5/20/2025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6499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5/20/2025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7756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5/20/2025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020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5/20/2025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4328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5/20/2025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6447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5/20/2025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11192892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29" r:id="rId6"/>
    <p:sldLayoutId id="2147483725" r:id="rId7"/>
    <p:sldLayoutId id="2147483726" r:id="rId8"/>
    <p:sldLayoutId id="2147483727" r:id="rId9"/>
    <p:sldLayoutId id="2147483728" r:id="rId10"/>
    <p:sldLayoutId id="2147483730"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4" name="Picture 3" descr="Flyg visning av skogs vägen">
            <a:extLst>
              <a:ext uri="{FF2B5EF4-FFF2-40B4-BE49-F238E27FC236}">
                <a16:creationId xmlns:a16="http://schemas.microsoft.com/office/drawing/2014/main" id="{7576D932-1126-1007-8DC1-BB9EA366B65F}"/>
              </a:ext>
            </a:extLst>
          </p:cNvPr>
          <p:cNvPicPr>
            <a:picLocks noChangeAspect="1"/>
          </p:cNvPicPr>
          <p:nvPr/>
        </p:nvPicPr>
        <p:blipFill>
          <a:blip r:embed="rId2"/>
          <a:srcRect t="20012" r="9091" b="10178"/>
          <a:stretch/>
        </p:blipFill>
        <p:spPr>
          <a:xfrm>
            <a:off x="20" y="10"/>
            <a:ext cx="12191980" cy="6857990"/>
          </a:xfrm>
          <a:prstGeom prst="rect">
            <a:avLst/>
          </a:prstGeom>
        </p:spPr>
      </p:pic>
      <p:sp>
        <p:nvSpPr>
          <p:cNvPr id="25" name="Rectangle 21">
            <a:extLst>
              <a:ext uri="{FF2B5EF4-FFF2-40B4-BE49-F238E27FC236}">
                <a16:creationId xmlns:a16="http://schemas.microsoft.com/office/drawing/2014/main" id="{76A10D8F-D463-70E5-239B-17AD65E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Rubrik 1">
            <a:extLst>
              <a:ext uri="{FF2B5EF4-FFF2-40B4-BE49-F238E27FC236}">
                <a16:creationId xmlns:a16="http://schemas.microsoft.com/office/drawing/2014/main" id="{98699C5E-A00F-8A51-BA71-3A50AC76932E}"/>
              </a:ext>
            </a:extLst>
          </p:cNvPr>
          <p:cNvSpPr>
            <a:spLocks noGrp="1"/>
          </p:cNvSpPr>
          <p:nvPr>
            <p:ph type="ctrTitle"/>
          </p:nvPr>
        </p:nvSpPr>
        <p:spPr>
          <a:xfrm>
            <a:off x="286506" y="603315"/>
            <a:ext cx="5649211" cy="3685731"/>
          </a:xfrm>
        </p:spPr>
        <p:txBody>
          <a:bodyPr anchor="t">
            <a:normAutofit/>
          </a:bodyPr>
          <a:lstStyle/>
          <a:p>
            <a:pPr algn="l"/>
            <a:r>
              <a:rPr lang="sv-SE" sz="6100" dirty="0"/>
              <a:t>ENSKILDA VÄGAR I MALÅ KOMMUN</a:t>
            </a:r>
          </a:p>
        </p:txBody>
      </p:sp>
      <p:sp>
        <p:nvSpPr>
          <p:cNvPr id="3" name="Underrubrik 2">
            <a:extLst>
              <a:ext uri="{FF2B5EF4-FFF2-40B4-BE49-F238E27FC236}">
                <a16:creationId xmlns:a16="http://schemas.microsoft.com/office/drawing/2014/main" id="{334AE2DB-F1FB-00CA-4173-E93B14B6B381}"/>
              </a:ext>
            </a:extLst>
          </p:cNvPr>
          <p:cNvSpPr>
            <a:spLocks noGrp="1"/>
          </p:cNvSpPr>
          <p:nvPr>
            <p:ph type="subTitle" idx="1"/>
          </p:nvPr>
        </p:nvSpPr>
        <p:spPr>
          <a:xfrm>
            <a:off x="286507" y="4437176"/>
            <a:ext cx="4007587" cy="1290807"/>
          </a:xfrm>
        </p:spPr>
        <p:txBody>
          <a:bodyPr anchor="ctr">
            <a:normAutofit/>
          </a:bodyPr>
          <a:lstStyle/>
          <a:p>
            <a:pPr algn="l"/>
            <a:r>
              <a:rPr lang="sv-SE" sz="2200"/>
              <a:t>NUTID / FRAMTIID</a:t>
            </a:r>
          </a:p>
          <a:p>
            <a:pPr algn="l"/>
            <a:endParaRPr lang="sv-SE" sz="2200"/>
          </a:p>
        </p:txBody>
      </p:sp>
    </p:spTree>
    <p:extLst>
      <p:ext uri="{BB962C8B-B14F-4D97-AF65-F5344CB8AC3E}">
        <p14:creationId xmlns:p14="http://schemas.microsoft.com/office/powerpoint/2010/main" val="3502772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75F1B69-AA1F-D3E6-0E0F-9CB688A11AA4}"/>
              </a:ext>
            </a:extLst>
          </p:cNvPr>
          <p:cNvSpPr>
            <a:spLocks noGrp="1"/>
          </p:cNvSpPr>
          <p:nvPr>
            <p:ph type="title"/>
          </p:nvPr>
        </p:nvSpPr>
        <p:spPr>
          <a:xfrm>
            <a:off x="612648" y="600073"/>
            <a:ext cx="6035040" cy="593459"/>
          </a:xfrm>
        </p:spPr>
        <p:txBody>
          <a:bodyPr anchor="b">
            <a:normAutofit/>
          </a:bodyPr>
          <a:lstStyle/>
          <a:p>
            <a:r>
              <a:rPr lang="sv-SE" sz="2800" dirty="0"/>
              <a:t>Enskilda vägnätet.</a:t>
            </a:r>
          </a:p>
        </p:txBody>
      </p:sp>
      <p:sp>
        <p:nvSpPr>
          <p:cNvPr id="3" name="Platshållare för innehåll 2">
            <a:extLst>
              <a:ext uri="{FF2B5EF4-FFF2-40B4-BE49-F238E27FC236}">
                <a16:creationId xmlns:a16="http://schemas.microsoft.com/office/drawing/2014/main" id="{AB65D770-1EBA-233B-8FDF-47F868F0F49C}"/>
              </a:ext>
            </a:extLst>
          </p:cNvPr>
          <p:cNvSpPr>
            <a:spLocks noGrp="1"/>
          </p:cNvSpPr>
          <p:nvPr>
            <p:ph idx="1"/>
          </p:nvPr>
        </p:nvSpPr>
        <p:spPr>
          <a:xfrm>
            <a:off x="612647" y="1328286"/>
            <a:ext cx="7011472" cy="4981074"/>
          </a:xfrm>
        </p:spPr>
        <p:txBody>
          <a:bodyPr>
            <a:normAutofit/>
          </a:bodyPr>
          <a:lstStyle/>
          <a:p>
            <a:r>
              <a:rPr lang="sv-SE" sz="2400" dirty="0">
                <a:effectLst/>
                <a:latin typeface="Calibri" panose="020F0502020204030204" pitchFamily="34" charset="0"/>
                <a:ea typeface="Calibri" panose="020F0502020204030204" pitchFamily="34" charset="0"/>
                <a:cs typeface="Times New Roman" panose="02020603050405020304" pitchFamily="18" charset="0"/>
              </a:rPr>
              <a:t>De enskilda vägarna utgör den största delen av Sveriges vägnät. De väg­hållare som har ansvar för enskilda vägar är oftast en organisation, till exempel vägförening, samfällighetsförening eller vägsamfällighet och i vissa enstaka fall en enskild markägare.</a:t>
            </a:r>
            <a:br>
              <a:rPr lang="sv-SE" sz="2400" dirty="0">
                <a:effectLst/>
                <a:latin typeface="Calibri" panose="020F0502020204030204" pitchFamily="34" charset="0"/>
                <a:ea typeface="Calibri" panose="020F0502020204030204" pitchFamily="34" charset="0"/>
                <a:cs typeface="Times New Roman" panose="02020603050405020304" pitchFamily="18" charset="0"/>
              </a:rPr>
            </a:br>
            <a:r>
              <a:rPr lang="sv-SE" sz="2400" dirty="0">
                <a:effectLst/>
                <a:latin typeface="Calibri" panose="020F0502020204030204" pitchFamily="34" charset="0"/>
                <a:ea typeface="Calibri" panose="020F0502020204030204" pitchFamily="34" charset="0"/>
                <a:cs typeface="Times New Roman" panose="02020603050405020304" pitchFamily="18" charset="0"/>
              </a:rPr>
              <a:t>Trafikverket betalar ut statligt driftbidrag till enskilda vägar bland annat för att vägen ska hållas öppen för allmän trafik och för att underlätta för boende och näringsliv i glesbygden. Drygt 23 000 väghållare får stats­bidrag för att sköta enskilda vägar.</a:t>
            </a:r>
            <a:endParaRPr lang="sv-SE" sz="2400" dirty="0"/>
          </a:p>
        </p:txBody>
      </p:sp>
      <p:pic>
        <p:nvPicPr>
          <p:cNvPr id="5" name="Picture 4" descr="Skogsväg med försvinnande punkt">
            <a:extLst>
              <a:ext uri="{FF2B5EF4-FFF2-40B4-BE49-F238E27FC236}">
                <a16:creationId xmlns:a16="http://schemas.microsoft.com/office/drawing/2014/main" id="{0295CB58-5B0B-101B-66D0-5164A8413EFC}"/>
              </a:ext>
            </a:extLst>
          </p:cNvPr>
          <p:cNvPicPr>
            <a:picLocks noChangeAspect="1"/>
          </p:cNvPicPr>
          <p:nvPr/>
        </p:nvPicPr>
        <p:blipFill>
          <a:blip r:embed="rId2"/>
          <a:srcRect l="20114" r="32715" b="-1"/>
          <a:stretch/>
        </p:blipFill>
        <p:spPr>
          <a:xfrm>
            <a:off x="7920680" y="10"/>
            <a:ext cx="4271319" cy="6857990"/>
          </a:xfrm>
          <a:prstGeom prst="rect">
            <a:avLst/>
          </a:prstGeom>
        </p:spPr>
      </p:pic>
    </p:spTree>
    <p:extLst>
      <p:ext uri="{BB962C8B-B14F-4D97-AF65-F5344CB8AC3E}">
        <p14:creationId xmlns:p14="http://schemas.microsoft.com/office/powerpoint/2010/main" val="16737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E82E423-E14D-E786-6A9C-5776AC577712}"/>
              </a:ext>
            </a:extLst>
          </p:cNvPr>
          <p:cNvSpPr>
            <a:spLocks noGrp="1"/>
          </p:cNvSpPr>
          <p:nvPr>
            <p:ph type="title"/>
          </p:nvPr>
        </p:nvSpPr>
        <p:spPr>
          <a:xfrm>
            <a:off x="612647" y="600074"/>
            <a:ext cx="7209179" cy="1529932"/>
          </a:xfrm>
        </p:spPr>
        <p:txBody>
          <a:bodyPr anchor="b">
            <a:normAutofit/>
          </a:bodyPr>
          <a:lstStyle/>
          <a:p>
            <a:r>
              <a:rPr lang="sv-SE" dirty="0"/>
              <a:t>MALÅ ÄR UNIKA I RIKET</a:t>
            </a:r>
          </a:p>
        </p:txBody>
      </p:sp>
      <p:sp>
        <p:nvSpPr>
          <p:cNvPr id="3" name="Platshållare för innehåll 2">
            <a:extLst>
              <a:ext uri="{FF2B5EF4-FFF2-40B4-BE49-F238E27FC236}">
                <a16:creationId xmlns:a16="http://schemas.microsoft.com/office/drawing/2014/main" id="{054804FE-9BA6-43FC-0C17-B19CC4311132}"/>
              </a:ext>
            </a:extLst>
          </p:cNvPr>
          <p:cNvSpPr>
            <a:spLocks noGrp="1"/>
          </p:cNvSpPr>
          <p:nvPr>
            <p:ph idx="1"/>
          </p:nvPr>
        </p:nvSpPr>
        <p:spPr>
          <a:xfrm>
            <a:off x="612647" y="2212848"/>
            <a:ext cx="7209180" cy="4096512"/>
          </a:xfrm>
        </p:spPr>
        <p:txBody>
          <a:bodyPr>
            <a:normAutofit/>
          </a:bodyPr>
          <a:lstStyle/>
          <a:p>
            <a:pPr>
              <a:lnSpc>
                <a:spcPct val="110000"/>
              </a:lnSpc>
            </a:pPr>
            <a:r>
              <a:rPr lang="sv-SE" sz="1600" dirty="0"/>
              <a:t>Malå är unikt i Sverige genom att kommunen ansvarar för underhållet av de idag ca 13 mil enskilda vägarna. Redan på 1950-talet tog Malås politiker beslutet att överta ansvaret för dessa vägar, ett åtagande som kommunen fortfarande står för idag. Endast ett fåtal kommuner i landet har gjort samma val. I övriga Sverige bildar markägare oftast vägföreningar som själva sköter drift och underhåll. I Malå täcker det statliga bidraget plus tillskott med 1,4Mkr i skattemedel för underhåll i stort sett bara kostnaderna för vinterväghållning. </a:t>
            </a:r>
          </a:p>
          <a:p>
            <a:pPr>
              <a:lnSpc>
                <a:spcPct val="110000"/>
              </a:lnSpc>
            </a:pPr>
            <a:r>
              <a:rPr lang="sv-SE" sz="1600" dirty="0"/>
              <a:t>Det finns beslut sedan flera år tillbaka där tekniska enheten fått i uppdrag att lämna över underhållet till markägarna vilket är en stor utmaning då boende efter dessa vägar ofta är få och det kan vara svårt bilda en vägförening. </a:t>
            </a:r>
          </a:p>
        </p:txBody>
      </p:sp>
      <p:pic>
        <p:nvPicPr>
          <p:cNvPr id="5" name="Picture 4" descr="Lindnings terräng">
            <a:extLst>
              <a:ext uri="{FF2B5EF4-FFF2-40B4-BE49-F238E27FC236}">
                <a16:creationId xmlns:a16="http://schemas.microsoft.com/office/drawing/2014/main" id="{6F24316E-2B63-670F-6E79-A0245DD68A39}"/>
              </a:ext>
            </a:extLst>
          </p:cNvPr>
          <p:cNvPicPr>
            <a:picLocks noChangeAspect="1"/>
          </p:cNvPicPr>
          <p:nvPr/>
        </p:nvPicPr>
        <p:blipFill>
          <a:blip r:embed="rId2"/>
          <a:srcRect l="19273" r="33557" b="-1"/>
          <a:stretch/>
        </p:blipFill>
        <p:spPr>
          <a:xfrm>
            <a:off x="8279026" y="10"/>
            <a:ext cx="3912973" cy="6857990"/>
          </a:xfrm>
          <a:prstGeom prst="rect">
            <a:avLst/>
          </a:prstGeom>
        </p:spPr>
      </p:pic>
    </p:spTree>
    <p:extLst>
      <p:ext uri="{BB962C8B-B14F-4D97-AF65-F5344CB8AC3E}">
        <p14:creationId xmlns:p14="http://schemas.microsoft.com/office/powerpoint/2010/main" val="327385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BDA7DE-98A2-CE44-4F15-86586807F5E3}"/>
              </a:ext>
            </a:extLst>
          </p:cNvPr>
          <p:cNvSpPr>
            <a:spLocks noGrp="1"/>
          </p:cNvSpPr>
          <p:nvPr>
            <p:ph type="title"/>
          </p:nvPr>
        </p:nvSpPr>
        <p:spPr>
          <a:xfrm>
            <a:off x="612648" y="603504"/>
            <a:ext cx="5862396" cy="1527048"/>
          </a:xfrm>
        </p:spPr>
        <p:txBody>
          <a:bodyPr anchor="b">
            <a:normAutofit/>
          </a:bodyPr>
          <a:lstStyle/>
          <a:p>
            <a:r>
              <a:rPr lang="sv-SE" dirty="0"/>
              <a:t>Exempel bidrag + kostnad väg 2022	</a:t>
            </a:r>
          </a:p>
        </p:txBody>
      </p:sp>
      <p:sp>
        <p:nvSpPr>
          <p:cNvPr id="3" name="Platshållare för innehåll 2">
            <a:extLst>
              <a:ext uri="{FF2B5EF4-FFF2-40B4-BE49-F238E27FC236}">
                <a16:creationId xmlns:a16="http://schemas.microsoft.com/office/drawing/2014/main" id="{CF1E739C-F5E8-D7A5-EDDF-3EF0299ABA55}"/>
              </a:ext>
            </a:extLst>
          </p:cNvPr>
          <p:cNvSpPr>
            <a:spLocks noGrp="1"/>
          </p:cNvSpPr>
          <p:nvPr>
            <p:ph idx="1"/>
          </p:nvPr>
        </p:nvSpPr>
        <p:spPr>
          <a:xfrm>
            <a:off x="612648" y="2212848"/>
            <a:ext cx="5862396" cy="4096512"/>
          </a:xfrm>
        </p:spPr>
        <p:txBody>
          <a:bodyPr>
            <a:normAutofit/>
          </a:bodyPr>
          <a:lstStyle/>
          <a:p>
            <a:r>
              <a:rPr lang="sv-SE" dirty="0" err="1"/>
              <a:t>Adakliden</a:t>
            </a:r>
            <a:r>
              <a:rPr lang="sv-SE" dirty="0"/>
              <a:t>: bidrag 33 </a:t>
            </a:r>
            <a:r>
              <a:rPr lang="sv-SE" dirty="0" err="1"/>
              <a:t>kkr</a:t>
            </a:r>
            <a:r>
              <a:rPr lang="sv-SE" dirty="0"/>
              <a:t>, kostnad plogning 32 </a:t>
            </a:r>
            <a:r>
              <a:rPr lang="sv-SE" dirty="0" err="1"/>
              <a:t>kkr</a:t>
            </a:r>
            <a:r>
              <a:rPr lang="sv-SE" dirty="0"/>
              <a:t> + övrigt underhåll 7 kkr. </a:t>
            </a:r>
          </a:p>
          <a:p>
            <a:r>
              <a:rPr lang="sv-SE" dirty="0"/>
              <a:t>Malmvägen: bidrag 204 </a:t>
            </a:r>
            <a:r>
              <a:rPr lang="sv-SE" dirty="0" err="1"/>
              <a:t>kkr</a:t>
            </a:r>
            <a:r>
              <a:rPr lang="sv-SE" dirty="0"/>
              <a:t>, kostnad 126 </a:t>
            </a:r>
            <a:r>
              <a:rPr lang="sv-SE" dirty="0" err="1"/>
              <a:t>kkr</a:t>
            </a:r>
            <a:r>
              <a:rPr lang="sv-SE" dirty="0"/>
              <a:t>, övrigt underhåll 73 kkr.</a:t>
            </a:r>
          </a:p>
          <a:p>
            <a:r>
              <a:rPr lang="sv-SE" dirty="0"/>
              <a:t>Strömfors: 187 </a:t>
            </a:r>
            <a:r>
              <a:rPr lang="sv-SE" dirty="0" err="1"/>
              <a:t>kkr</a:t>
            </a:r>
            <a:r>
              <a:rPr lang="sv-SE" dirty="0"/>
              <a:t>, kostnad 237 </a:t>
            </a:r>
            <a:r>
              <a:rPr lang="sv-SE" dirty="0" err="1"/>
              <a:t>kkr</a:t>
            </a:r>
            <a:r>
              <a:rPr lang="sv-SE" dirty="0"/>
              <a:t> varav plogning 140 kkr.</a:t>
            </a:r>
          </a:p>
        </p:txBody>
      </p:sp>
      <p:pic>
        <p:nvPicPr>
          <p:cNvPr id="7" name="Graphic 6" descr="Pengar">
            <a:extLst>
              <a:ext uri="{FF2B5EF4-FFF2-40B4-BE49-F238E27FC236}">
                <a16:creationId xmlns:a16="http://schemas.microsoft.com/office/drawing/2014/main" id="{76493EC9-48E9-DBFD-1705-CF593E487E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1395" y="1102440"/>
            <a:ext cx="4681506" cy="4681506"/>
          </a:xfrm>
          <a:prstGeom prst="rect">
            <a:avLst/>
          </a:prstGeom>
        </p:spPr>
      </p:pic>
    </p:spTree>
    <p:extLst>
      <p:ext uri="{BB962C8B-B14F-4D97-AF65-F5344CB8AC3E}">
        <p14:creationId xmlns:p14="http://schemas.microsoft.com/office/powerpoint/2010/main" val="30351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F6FBAC4-B7EA-3D7D-02D4-CEF671602D22}"/>
              </a:ext>
            </a:extLst>
          </p:cNvPr>
          <p:cNvSpPr>
            <a:spLocks noGrp="1"/>
          </p:cNvSpPr>
          <p:nvPr>
            <p:ph type="title"/>
          </p:nvPr>
        </p:nvSpPr>
        <p:spPr>
          <a:xfrm>
            <a:off x="612648" y="600074"/>
            <a:ext cx="6035040" cy="1529932"/>
          </a:xfrm>
        </p:spPr>
        <p:txBody>
          <a:bodyPr anchor="b">
            <a:normAutofit/>
          </a:bodyPr>
          <a:lstStyle/>
          <a:p>
            <a:r>
              <a:rPr lang="sv-SE" dirty="0"/>
              <a:t>Hur gå vidare?</a:t>
            </a:r>
          </a:p>
        </p:txBody>
      </p:sp>
      <p:sp>
        <p:nvSpPr>
          <p:cNvPr id="3" name="Platshållare för innehåll 2">
            <a:extLst>
              <a:ext uri="{FF2B5EF4-FFF2-40B4-BE49-F238E27FC236}">
                <a16:creationId xmlns:a16="http://schemas.microsoft.com/office/drawing/2014/main" id="{C45F4857-DE9E-71E8-29B6-6E98873412BA}"/>
              </a:ext>
            </a:extLst>
          </p:cNvPr>
          <p:cNvSpPr>
            <a:spLocks noGrp="1"/>
          </p:cNvSpPr>
          <p:nvPr>
            <p:ph idx="1"/>
          </p:nvPr>
        </p:nvSpPr>
        <p:spPr>
          <a:xfrm>
            <a:off x="612647" y="2212848"/>
            <a:ext cx="7419245" cy="4096512"/>
          </a:xfrm>
        </p:spPr>
        <p:txBody>
          <a:bodyPr>
            <a:normAutofit/>
          </a:bodyPr>
          <a:lstStyle/>
          <a:p>
            <a:r>
              <a:rPr lang="sv-SE" dirty="0"/>
              <a:t>Malå kommun jobbar för att initiera samarbete med företag som brukar vägen för att hitta gemensamma lösningar kring underhåll av de enskilda vägarna. Målet är att få dessa aktörer att förstå vikten av att bidra, då det främst är deras verksamhet som sliter på vägarna. Kommunen vill hitta lösningar för ett hållbart vägunderhåll. För markägare och andra som är intresserade kan kommunen också erbjuda stöd och hjälp med att bilda vägföreningar framöver. </a:t>
            </a:r>
          </a:p>
        </p:txBody>
      </p:sp>
      <p:pic>
        <p:nvPicPr>
          <p:cNvPr id="5" name="Picture 4" descr="Överlappande av vattenfall">
            <a:extLst>
              <a:ext uri="{FF2B5EF4-FFF2-40B4-BE49-F238E27FC236}">
                <a16:creationId xmlns:a16="http://schemas.microsoft.com/office/drawing/2014/main" id="{F80BFAA7-96F1-D47D-90CE-C43192626B87}"/>
              </a:ext>
            </a:extLst>
          </p:cNvPr>
          <p:cNvPicPr>
            <a:picLocks noChangeAspect="1"/>
          </p:cNvPicPr>
          <p:nvPr/>
        </p:nvPicPr>
        <p:blipFill>
          <a:blip r:embed="rId2"/>
          <a:srcRect l="16437" r="36392" b="-1"/>
          <a:stretch/>
        </p:blipFill>
        <p:spPr>
          <a:xfrm>
            <a:off x="8254314" y="10"/>
            <a:ext cx="3937686" cy="6857990"/>
          </a:xfrm>
          <a:prstGeom prst="rect">
            <a:avLst/>
          </a:prstGeom>
        </p:spPr>
      </p:pic>
    </p:spTree>
    <p:extLst>
      <p:ext uri="{BB962C8B-B14F-4D97-AF65-F5344CB8AC3E}">
        <p14:creationId xmlns:p14="http://schemas.microsoft.com/office/powerpoint/2010/main" val="382562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C5B929-291E-482C-BC9F-882B0DB3B7C5}"/>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8B1C393-6092-0697-2302-83D09152D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F733C15-E94F-ACC5-11D9-E6725AAAC787}"/>
              </a:ext>
            </a:extLst>
          </p:cNvPr>
          <p:cNvSpPr>
            <a:spLocks noGrp="1"/>
          </p:cNvSpPr>
          <p:nvPr>
            <p:ph type="title"/>
          </p:nvPr>
        </p:nvSpPr>
        <p:spPr>
          <a:xfrm>
            <a:off x="1731821" y="5240215"/>
            <a:ext cx="8728364" cy="756184"/>
          </a:xfrm>
        </p:spPr>
        <p:txBody>
          <a:bodyPr vert="horz" lIns="91440" tIns="45720" rIns="91440" bIns="45720" rtlCol="0" anchor="b">
            <a:normAutofit/>
          </a:bodyPr>
          <a:lstStyle/>
          <a:p>
            <a:pPr algn="ctr"/>
            <a:r>
              <a:rPr lang="en-US" dirty="0"/>
              <a:t>INSPEL / IDEÉR / TANKAR</a:t>
            </a:r>
          </a:p>
        </p:txBody>
      </p:sp>
      <p:pic>
        <p:nvPicPr>
          <p:cNvPr id="6" name="Bildobjekt 5" descr="En bild som visar utomhus, himmel, hus, vinter&#10;&#10;AI-genererat innehåll kan vara felaktigt.">
            <a:extLst>
              <a:ext uri="{FF2B5EF4-FFF2-40B4-BE49-F238E27FC236}">
                <a16:creationId xmlns:a16="http://schemas.microsoft.com/office/drawing/2014/main" id="{59D7E504-92B7-F7F8-5CE1-6CA5C8581067}"/>
              </a:ext>
            </a:extLst>
          </p:cNvPr>
          <p:cNvPicPr>
            <a:picLocks noChangeAspect="1"/>
          </p:cNvPicPr>
          <p:nvPr/>
        </p:nvPicPr>
        <p:blipFill>
          <a:blip r:embed="rId2">
            <a:extLst>
              <a:ext uri="{28A0092B-C50C-407E-A947-70E740481C1C}">
                <a14:useLocalDpi xmlns:a14="http://schemas.microsoft.com/office/drawing/2010/main" val="0"/>
              </a:ext>
            </a:extLst>
          </a:blip>
          <a:srcRect l="9886" r="7563" b="-2"/>
          <a:stretch/>
        </p:blipFill>
        <p:spPr>
          <a:xfrm>
            <a:off x="1480" y="10"/>
            <a:ext cx="6070095" cy="4908375"/>
          </a:xfrm>
          <a:prstGeom prst="rect">
            <a:avLst/>
          </a:prstGeom>
        </p:spPr>
      </p:pic>
      <p:pic>
        <p:nvPicPr>
          <p:cNvPr id="8" name="Bildobjekt 7" descr="En bild som visar utomhus, däck, transport, hjul&#10;&#10;AI-genererat innehåll kan vara felaktigt.">
            <a:extLst>
              <a:ext uri="{FF2B5EF4-FFF2-40B4-BE49-F238E27FC236}">
                <a16:creationId xmlns:a16="http://schemas.microsoft.com/office/drawing/2014/main" id="{1FC5342F-10BB-AC8E-0FFE-C041537372DE}"/>
              </a:ext>
            </a:extLst>
          </p:cNvPr>
          <p:cNvPicPr>
            <a:picLocks noChangeAspect="1"/>
          </p:cNvPicPr>
          <p:nvPr/>
        </p:nvPicPr>
        <p:blipFill>
          <a:blip r:embed="rId3">
            <a:extLst>
              <a:ext uri="{28A0092B-C50C-407E-A947-70E740481C1C}">
                <a14:useLocalDpi xmlns:a14="http://schemas.microsoft.com/office/drawing/2010/main" val="0"/>
              </a:ext>
            </a:extLst>
          </a:blip>
          <a:srcRect l="7249" r="-2" b="-2"/>
          <a:stretch/>
        </p:blipFill>
        <p:spPr>
          <a:xfrm>
            <a:off x="6125188" y="10"/>
            <a:ext cx="6070094" cy="4908375"/>
          </a:xfrm>
          <a:prstGeom prst="rect">
            <a:avLst/>
          </a:prstGeom>
        </p:spPr>
      </p:pic>
      <p:sp>
        <p:nvSpPr>
          <p:cNvPr id="11" name="Platshållare för innehåll 10">
            <a:extLst>
              <a:ext uri="{FF2B5EF4-FFF2-40B4-BE49-F238E27FC236}">
                <a16:creationId xmlns:a16="http://schemas.microsoft.com/office/drawing/2014/main" id="{EB312EF5-6EB3-DA07-4786-A80FCE82A5F0}"/>
              </a:ext>
            </a:extLst>
          </p:cNvPr>
          <p:cNvSpPr>
            <a:spLocks noGrp="1"/>
          </p:cNvSpPr>
          <p:nvPr>
            <p:ph idx="1"/>
          </p:nvPr>
        </p:nvSpPr>
        <p:spPr>
          <a:xfrm>
            <a:off x="612648" y="2217864"/>
            <a:ext cx="9488616" cy="4091495"/>
          </a:xfrm>
        </p:spPr>
        <p:txBody>
          <a:bodyPr/>
          <a:lstStyle/>
          <a:p>
            <a:endParaRPr lang="sv-SE"/>
          </a:p>
        </p:txBody>
      </p:sp>
      <p:sp>
        <p:nvSpPr>
          <p:cNvPr id="12" name="textruta 11">
            <a:extLst>
              <a:ext uri="{FF2B5EF4-FFF2-40B4-BE49-F238E27FC236}">
                <a16:creationId xmlns:a16="http://schemas.microsoft.com/office/drawing/2014/main" id="{903B9A87-5D9B-4080-626D-2D6FB1340CB8}"/>
              </a:ext>
            </a:extLst>
          </p:cNvPr>
          <p:cNvSpPr txBox="1"/>
          <p:nvPr/>
        </p:nvSpPr>
        <p:spPr>
          <a:xfrm>
            <a:off x="6096000" y="4908385"/>
            <a:ext cx="3472935" cy="253916"/>
          </a:xfrm>
          <a:prstGeom prst="rect">
            <a:avLst/>
          </a:prstGeom>
          <a:noFill/>
        </p:spPr>
        <p:txBody>
          <a:bodyPr wrap="square" rtlCol="0">
            <a:spAutoFit/>
          </a:bodyPr>
          <a:lstStyle/>
          <a:p>
            <a:r>
              <a:rPr lang="sv-SE" sz="1050" dirty="0"/>
              <a:t>Foto: Linda Sandqvist</a:t>
            </a:r>
          </a:p>
        </p:txBody>
      </p:sp>
      <p:sp>
        <p:nvSpPr>
          <p:cNvPr id="13" name="textruta 12">
            <a:extLst>
              <a:ext uri="{FF2B5EF4-FFF2-40B4-BE49-F238E27FC236}">
                <a16:creationId xmlns:a16="http://schemas.microsoft.com/office/drawing/2014/main" id="{B01A02AA-38A6-C933-2BE1-2A5E32ABAF93}"/>
              </a:ext>
            </a:extLst>
          </p:cNvPr>
          <p:cNvSpPr txBox="1"/>
          <p:nvPr/>
        </p:nvSpPr>
        <p:spPr>
          <a:xfrm>
            <a:off x="0" y="4897903"/>
            <a:ext cx="3472935" cy="253916"/>
          </a:xfrm>
          <a:prstGeom prst="rect">
            <a:avLst/>
          </a:prstGeom>
          <a:noFill/>
        </p:spPr>
        <p:txBody>
          <a:bodyPr wrap="square" rtlCol="0">
            <a:spAutoFit/>
          </a:bodyPr>
          <a:lstStyle/>
          <a:p>
            <a:r>
              <a:rPr lang="sv-SE" sz="1050" dirty="0"/>
              <a:t>Foto: www.ricke.se</a:t>
            </a:r>
          </a:p>
        </p:txBody>
      </p:sp>
    </p:spTree>
    <p:extLst>
      <p:ext uri="{BB962C8B-B14F-4D97-AF65-F5344CB8AC3E}">
        <p14:creationId xmlns:p14="http://schemas.microsoft.com/office/powerpoint/2010/main" val="3088014808"/>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330</TotalTime>
  <Words>382</Words>
  <Application>Microsoft Office PowerPoint</Application>
  <PresentationFormat>Bredbild</PresentationFormat>
  <Paragraphs>16</Paragraphs>
  <Slides>6</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vt:i4>
      </vt:variant>
    </vt:vector>
  </HeadingPairs>
  <TitlesOfParts>
    <vt:vector size="11" baseType="lpstr">
      <vt:lpstr>Aptos</vt:lpstr>
      <vt:lpstr>Arial</vt:lpstr>
      <vt:lpstr>Calibri</vt:lpstr>
      <vt:lpstr>Neue Haas Grotesk Text Pro</vt:lpstr>
      <vt:lpstr>VanillaVTI</vt:lpstr>
      <vt:lpstr>ENSKILDA VÄGAR I MALÅ KOMMUN</vt:lpstr>
      <vt:lpstr>Enskilda vägnätet.</vt:lpstr>
      <vt:lpstr>MALÅ ÄR UNIKA I RIKET</vt:lpstr>
      <vt:lpstr>Exempel bidrag + kostnad väg 2022 </vt:lpstr>
      <vt:lpstr>Hur gå vidare?</vt:lpstr>
      <vt:lpstr>INSPEL / IDEÉR / TANKAR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 Bertilsson</dc:creator>
  <cp:lastModifiedBy>Maria I. Larsson</cp:lastModifiedBy>
  <cp:revision>5</cp:revision>
  <dcterms:created xsi:type="dcterms:W3CDTF">2025-05-06T05:36:19Z</dcterms:created>
  <dcterms:modified xsi:type="dcterms:W3CDTF">2025-05-20T14:11:27Z</dcterms:modified>
</cp:coreProperties>
</file>